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2"/>
  </p:sldMasterIdLst>
  <p:notesMasterIdLst>
    <p:notesMasterId r:id="rId57"/>
  </p:notesMasterIdLst>
  <p:sldIdLst>
    <p:sldId id="257" r:id="rId3"/>
    <p:sldId id="264" r:id="rId4"/>
    <p:sldId id="297" r:id="rId5"/>
    <p:sldId id="275" r:id="rId6"/>
    <p:sldId id="265" r:id="rId7"/>
    <p:sldId id="277" r:id="rId8"/>
    <p:sldId id="276" r:id="rId9"/>
    <p:sldId id="266" r:id="rId10"/>
    <p:sldId id="267" r:id="rId11"/>
    <p:sldId id="268" r:id="rId12"/>
    <p:sldId id="269" r:id="rId13"/>
    <p:sldId id="272" r:id="rId14"/>
    <p:sldId id="270" r:id="rId15"/>
    <p:sldId id="271" r:id="rId16"/>
    <p:sldId id="273" r:id="rId17"/>
    <p:sldId id="274" r:id="rId18"/>
    <p:sldId id="279" r:id="rId19"/>
    <p:sldId id="281" r:id="rId20"/>
    <p:sldId id="278" r:id="rId21"/>
    <p:sldId id="282" r:id="rId22"/>
    <p:sldId id="283" r:id="rId23"/>
    <p:sldId id="284" r:id="rId24"/>
    <p:sldId id="288" r:id="rId25"/>
    <p:sldId id="289" r:id="rId26"/>
    <p:sldId id="290" r:id="rId27"/>
    <p:sldId id="291" r:id="rId28"/>
    <p:sldId id="293" r:id="rId29"/>
    <p:sldId id="292" r:id="rId30"/>
    <p:sldId id="295" r:id="rId31"/>
    <p:sldId id="294" r:id="rId32"/>
    <p:sldId id="296" r:id="rId33"/>
    <p:sldId id="298" r:id="rId34"/>
    <p:sldId id="299" r:id="rId35"/>
    <p:sldId id="300" r:id="rId36"/>
    <p:sldId id="304" r:id="rId37"/>
    <p:sldId id="301" r:id="rId38"/>
    <p:sldId id="302" r:id="rId39"/>
    <p:sldId id="307" r:id="rId40"/>
    <p:sldId id="306" r:id="rId41"/>
    <p:sldId id="303" r:id="rId42"/>
    <p:sldId id="316" r:id="rId43"/>
    <p:sldId id="305" r:id="rId44"/>
    <p:sldId id="287" r:id="rId45"/>
    <p:sldId id="308" r:id="rId46"/>
    <p:sldId id="309" r:id="rId47"/>
    <p:sldId id="311" r:id="rId48"/>
    <p:sldId id="312" r:id="rId49"/>
    <p:sldId id="313" r:id="rId50"/>
    <p:sldId id="317" r:id="rId51"/>
    <p:sldId id="318" r:id="rId52"/>
    <p:sldId id="319" r:id="rId53"/>
    <p:sldId id="320" r:id="rId54"/>
    <p:sldId id="321" r:id="rId55"/>
    <p:sldId id="322" r:id="rId5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25E5076-3810-47DD-B79F-674D7AD40C01}" styleName="深色樣式 1 - 輔色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中等深淺樣式 2 - 輔色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D7AC3CCA-C797-4891-BE02-D94E43425B78}" styleName="中等深淺樣式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202B0CA-FC54-4496-8BCA-5EF66A818D29}" styleName="深色樣式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8FB837D-C827-4EFA-A057-4D05807E0F7C}" styleName="佈景主題樣式 1 - 輔色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C2FFA5D-87B4-456A-9821-1D502468CF0F}" styleName="佈景主題樣式 1 - 輔色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681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9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presProps" Target="presProps.xml"/><Relationship Id="rId5" Type="http://schemas.openxmlformats.org/officeDocument/2006/relationships/slide" Target="slides/slide3.xml"/><Relationship Id="rId61" Type="http://schemas.openxmlformats.org/officeDocument/2006/relationships/tableStyles" Target="tableStyle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19A78B-83E7-4E91-B3D1-2528766975B6}" type="datetimeFigureOut">
              <a:rPr lang="zh-TW" altLang="en-US" smtClean="0"/>
              <a:t>2024/5/9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B4BF75-B7E7-4B87-97F4-93D6521F7F5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502798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線接點 6"/>
          <p:cNvCxnSpPr/>
          <p:nvPr/>
        </p:nvCxnSpPr>
        <p:spPr>
          <a:xfrm>
            <a:off x="9373453" y="0"/>
            <a:ext cx="1219518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直線接點 7"/>
          <p:cNvCxnSpPr/>
          <p:nvPr/>
        </p:nvCxnSpPr>
        <p:spPr>
          <a:xfrm flipV="1">
            <a:off x="7427201" y="3681414"/>
            <a:ext cx="4764799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手繪多邊形 8"/>
          <p:cNvSpPr/>
          <p:nvPr/>
        </p:nvSpPr>
        <p:spPr>
          <a:xfrm>
            <a:off x="9188726" y="-8467"/>
            <a:ext cx="3006450" cy="6866467"/>
          </a:xfrm>
          <a:custGeom>
            <a:avLst/>
            <a:gdLst>
              <a:gd name="connsiteX0" fmla="*/ 2023534 w 3005667"/>
              <a:gd name="connsiteY0" fmla="*/ 8467 h 6866467"/>
              <a:gd name="connsiteX1" fmla="*/ 0 w 3005667"/>
              <a:gd name="connsiteY1" fmla="*/ 6866467 h 6866467"/>
              <a:gd name="connsiteX2" fmla="*/ 2997200 w 3005667"/>
              <a:gd name="connsiteY2" fmla="*/ 6858000 h 6866467"/>
              <a:gd name="connsiteX3" fmla="*/ 3005667 w 3005667"/>
              <a:gd name="connsiteY3" fmla="*/ 0 h 6866467"/>
              <a:gd name="connsiteX4" fmla="*/ 2023534 w 3005667"/>
              <a:gd name="connsiteY4" fmla="*/ 8467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05667" h="6866467">
                <a:moveTo>
                  <a:pt x="2023534" y="8467"/>
                </a:moveTo>
                <a:lnTo>
                  <a:pt x="0" y="6866467"/>
                </a:lnTo>
                <a:lnTo>
                  <a:pt x="2997200" y="6858000"/>
                </a:lnTo>
                <a:cubicBezTo>
                  <a:pt x="3000022" y="4572000"/>
                  <a:pt x="3002845" y="2286000"/>
                  <a:pt x="3005667" y="0"/>
                </a:cubicBezTo>
                <a:lnTo>
                  <a:pt x="2023534" y="8467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sz="1800"/>
          </a:p>
        </p:txBody>
      </p:sp>
      <p:sp>
        <p:nvSpPr>
          <p:cNvPr id="10" name="手繪多邊形 9"/>
          <p:cNvSpPr/>
          <p:nvPr/>
        </p:nvSpPr>
        <p:spPr>
          <a:xfrm>
            <a:off x="9603701" y="-8467"/>
            <a:ext cx="2591475" cy="6866467"/>
          </a:xfrm>
          <a:custGeom>
            <a:avLst/>
            <a:gdLst>
              <a:gd name="connsiteX0" fmla="*/ 0 w 2590800"/>
              <a:gd name="connsiteY0" fmla="*/ 0 h 6866467"/>
              <a:gd name="connsiteX1" fmla="*/ 1202267 w 2590800"/>
              <a:gd name="connsiteY1" fmla="*/ 6866467 h 6866467"/>
              <a:gd name="connsiteX2" fmla="*/ 2590800 w 2590800"/>
              <a:gd name="connsiteY2" fmla="*/ 6866467 h 6866467"/>
              <a:gd name="connsiteX3" fmla="*/ 2582333 w 2590800"/>
              <a:gd name="connsiteY3" fmla="*/ 0 h 6866467"/>
              <a:gd name="connsiteX4" fmla="*/ 0 w 2590800"/>
              <a:gd name="connsiteY4" fmla="*/ 0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90800" h="6866467">
                <a:moveTo>
                  <a:pt x="0" y="0"/>
                </a:moveTo>
                <a:lnTo>
                  <a:pt x="1202267" y="6866467"/>
                </a:lnTo>
                <a:lnTo>
                  <a:pt x="2590800" y="6866467"/>
                </a:lnTo>
                <a:cubicBezTo>
                  <a:pt x="2587978" y="4577645"/>
                  <a:pt x="2585155" y="2288822"/>
                  <a:pt x="2582333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sz="1800"/>
          </a:p>
        </p:txBody>
      </p:sp>
      <p:sp>
        <p:nvSpPr>
          <p:cNvPr id="11" name="手繪多邊形 10"/>
          <p:cNvSpPr/>
          <p:nvPr/>
        </p:nvSpPr>
        <p:spPr>
          <a:xfrm>
            <a:off x="8934660" y="3048000"/>
            <a:ext cx="3260516" cy="3810000"/>
          </a:xfrm>
          <a:custGeom>
            <a:avLst/>
            <a:gdLst>
              <a:gd name="connsiteX0" fmla="*/ 0 w 3259667"/>
              <a:gd name="connsiteY0" fmla="*/ 3810000 h 3810000"/>
              <a:gd name="connsiteX1" fmla="*/ 3251200 w 3259667"/>
              <a:gd name="connsiteY1" fmla="*/ 0 h 3810000"/>
              <a:gd name="connsiteX2" fmla="*/ 3259667 w 3259667"/>
              <a:gd name="connsiteY2" fmla="*/ 3810000 h 3810000"/>
              <a:gd name="connsiteX3" fmla="*/ 0 w 3259667"/>
              <a:gd name="connsiteY3" fmla="*/ 3810000 h 38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59667" h="3810000">
                <a:moveTo>
                  <a:pt x="0" y="3810000"/>
                </a:moveTo>
                <a:lnTo>
                  <a:pt x="3251200" y="0"/>
                </a:lnTo>
                <a:cubicBezTo>
                  <a:pt x="3254022" y="1270000"/>
                  <a:pt x="3256845" y="2540000"/>
                  <a:pt x="3259667" y="3810000"/>
                </a:cubicBezTo>
                <a:lnTo>
                  <a:pt x="0" y="3810000"/>
                </a:lnTo>
                <a:close/>
              </a:path>
            </a:pathLst>
          </a:cu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sz="1800"/>
          </a:p>
        </p:txBody>
      </p:sp>
      <p:sp>
        <p:nvSpPr>
          <p:cNvPr id="12" name="手繪多邊形 11"/>
          <p:cNvSpPr/>
          <p:nvPr/>
        </p:nvSpPr>
        <p:spPr>
          <a:xfrm>
            <a:off x="9341166" y="-8467"/>
            <a:ext cx="2854010" cy="6866467"/>
          </a:xfrm>
          <a:custGeom>
            <a:avLst/>
            <a:gdLst>
              <a:gd name="connsiteX0" fmla="*/ 0 w 2853267"/>
              <a:gd name="connsiteY0" fmla="*/ 0 h 6866467"/>
              <a:gd name="connsiteX1" fmla="*/ 2472267 w 2853267"/>
              <a:gd name="connsiteY1" fmla="*/ 6866467 h 6866467"/>
              <a:gd name="connsiteX2" fmla="*/ 2853267 w 2853267"/>
              <a:gd name="connsiteY2" fmla="*/ 6858000 h 6866467"/>
              <a:gd name="connsiteX3" fmla="*/ 2853267 w 2853267"/>
              <a:gd name="connsiteY3" fmla="*/ 0 h 6866467"/>
              <a:gd name="connsiteX4" fmla="*/ 0 w 2853267"/>
              <a:gd name="connsiteY4" fmla="*/ 0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53267" h="6866467">
                <a:moveTo>
                  <a:pt x="0" y="0"/>
                </a:moveTo>
                <a:lnTo>
                  <a:pt x="2472267" y="6866467"/>
                </a:lnTo>
                <a:lnTo>
                  <a:pt x="2853267" y="6858000"/>
                </a:lnTo>
                <a:lnTo>
                  <a:pt x="2853267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sz="1800"/>
          </a:p>
        </p:txBody>
      </p:sp>
      <p:sp>
        <p:nvSpPr>
          <p:cNvPr id="13" name="手繪多邊形 12"/>
          <p:cNvSpPr/>
          <p:nvPr/>
        </p:nvSpPr>
        <p:spPr>
          <a:xfrm>
            <a:off x="10907908" y="-8467"/>
            <a:ext cx="1287268" cy="6866467"/>
          </a:xfrm>
          <a:custGeom>
            <a:avLst/>
            <a:gdLst>
              <a:gd name="connsiteX0" fmla="*/ 1016000 w 1286933"/>
              <a:gd name="connsiteY0" fmla="*/ 0 h 6866467"/>
              <a:gd name="connsiteX1" fmla="*/ 0 w 1286933"/>
              <a:gd name="connsiteY1" fmla="*/ 6866467 h 6866467"/>
              <a:gd name="connsiteX2" fmla="*/ 1286933 w 1286933"/>
              <a:gd name="connsiteY2" fmla="*/ 6866467 h 6866467"/>
              <a:gd name="connsiteX3" fmla="*/ 1278466 w 1286933"/>
              <a:gd name="connsiteY3" fmla="*/ 0 h 6866467"/>
              <a:gd name="connsiteX4" fmla="*/ 1016000 w 1286933"/>
              <a:gd name="connsiteY4" fmla="*/ 0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86933" h="6866467">
                <a:moveTo>
                  <a:pt x="1016000" y="0"/>
                </a:moveTo>
                <a:lnTo>
                  <a:pt x="0" y="6866467"/>
                </a:lnTo>
                <a:lnTo>
                  <a:pt x="1286933" y="6866467"/>
                </a:lnTo>
                <a:cubicBezTo>
                  <a:pt x="1284111" y="4577645"/>
                  <a:pt x="1281288" y="2288822"/>
                  <a:pt x="1278466" y="0"/>
                </a:cubicBezTo>
                <a:lnTo>
                  <a:pt x="1016000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sz="1800"/>
          </a:p>
        </p:txBody>
      </p:sp>
      <p:sp>
        <p:nvSpPr>
          <p:cNvPr id="14" name="手繪多邊形 13"/>
          <p:cNvSpPr/>
          <p:nvPr/>
        </p:nvSpPr>
        <p:spPr>
          <a:xfrm>
            <a:off x="10941783" y="-8468"/>
            <a:ext cx="1270575" cy="6866467"/>
          </a:xfrm>
          <a:custGeom>
            <a:avLst/>
            <a:gdLst>
              <a:gd name="connsiteX0" fmla="*/ 0 w 1244600"/>
              <a:gd name="connsiteY0" fmla="*/ 0 h 6874934"/>
              <a:gd name="connsiteX1" fmla="*/ 1117600 w 1244600"/>
              <a:gd name="connsiteY1" fmla="*/ 6866467 h 6874934"/>
              <a:gd name="connsiteX2" fmla="*/ 1244600 w 1244600"/>
              <a:gd name="connsiteY2" fmla="*/ 6874934 h 6874934"/>
              <a:gd name="connsiteX3" fmla="*/ 1236134 w 1244600"/>
              <a:gd name="connsiteY3" fmla="*/ 0 h 6874934"/>
              <a:gd name="connsiteX4" fmla="*/ 0 w 1244600"/>
              <a:gd name="connsiteY4" fmla="*/ 0 h 6874934"/>
              <a:gd name="connsiteX0" fmla="*/ 0 w 1253067"/>
              <a:gd name="connsiteY0" fmla="*/ 0 h 6874934"/>
              <a:gd name="connsiteX1" fmla="*/ 1117600 w 1253067"/>
              <a:gd name="connsiteY1" fmla="*/ 6866467 h 6874934"/>
              <a:gd name="connsiteX2" fmla="*/ 1244600 w 1253067"/>
              <a:gd name="connsiteY2" fmla="*/ 6874934 h 6874934"/>
              <a:gd name="connsiteX3" fmla="*/ 1253067 w 1253067"/>
              <a:gd name="connsiteY3" fmla="*/ 0 h 6874934"/>
              <a:gd name="connsiteX4" fmla="*/ 0 w 1253067"/>
              <a:gd name="connsiteY4" fmla="*/ 0 h 6874934"/>
              <a:gd name="connsiteX0" fmla="*/ 0 w 1270244"/>
              <a:gd name="connsiteY0" fmla="*/ 0 h 6866467"/>
              <a:gd name="connsiteX1" fmla="*/ 1117600 w 1270244"/>
              <a:gd name="connsiteY1" fmla="*/ 6866467 h 6866467"/>
              <a:gd name="connsiteX2" fmla="*/ 1270000 w 1270244"/>
              <a:gd name="connsiteY2" fmla="*/ 6866467 h 6866467"/>
              <a:gd name="connsiteX3" fmla="*/ 1253067 w 1270244"/>
              <a:gd name="connsiteY3" fmla="*/ 0 h 6866467"/>
              <a:gd name="connsiteX4" fmla="*/ 0 w 1270244"/>
              <a:gd name="connsiteY4" fmla="*/ 0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70244" h="6866467">
                <a:moveTo>
                  <a:pt x="0" y="0"/>
                </a:moveTo>
                <a:lnTo>
                  <a:pt x="1117600" y="6866467"/>
                </a:lnTo>
                <a:lnTo>
                  <a:pt x="1270000" y="6866467"/>
                </a:lnTo>
                <a:cubicBezTo>
                  <a:pt x="1272822" y="4574822"/>
                  <a:pt x="1250245" y="2291645"/>
                  <a:pt x="1253067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sz="1800"/>
          </a:p>
        </p:txBody>
      </p:sp>
      <p:sp>
        <p:nvSpPr>
          <p:cNvPr id="15" name="手繪多邊形 14"/>
          <p:cNvSpPr/>
          <p:nvPr/>
        </p:nvSpPr>
        <p:spPr>
          <a:xfrm>
            <a:off x="-8468" y="-8468"/>
            <a:ext cx="863825" cy="5698067"/>
          </a:xfrm>
          <a:custGeom>
            <a:avLst/>
            <a:gdLst>
              <a:gd name="connsiteX0" fmla="*/ 0 w 863600"/>
              <a:gd name="connsiteY0" fmla="*/ 8467 h 5698067"/>
              <a:gd name="connsiteX1" fmla="*/ 863600 w 863600"/>
              <a:gd name="connsiteY1" fmla="*/ 0 h 5698067"/>
              <a:gd name="connsiteX2" fmla="*/ 863600 w 863600"/>
              <a:gd name="connsiteY2" fmla="*/ 16934 h 5698067"/>
              <a:gd name="connsiteX3" fmla="*/ 0 w 863600"/>
              <a:gd name="connsiteY3" fmla="*/ 5698067 h 5698067"/>
              <a:gd name="connsiteX4" fmla="*/ 0 w 863600"/>
              <a:gd name="connsiteY4" fmla="*/ 8467 h 5698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3600" h="5698067">
                <a:moveTo>
                  <a:pt x="0" y="8467"/>
                </a:moveTo>
                <a:lnTo>
                  <a:pt x="863600" y="0"/>
                </a:lnTo>
                <a:lnTo>
                  <a:pt x="863600" y="16934"/>
                </a:lnTo>
                <a:lnTo>
                  <a:pt x="0" y="5698067"/>
                </a:lnTo>
                <a:lnTo>
                  <a:pt x="0" y="846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sz="1800"/>
          </a:p>
        </p:txBody>
      </p:sp>
      <p:sp>
        <p:nvSpPr>
          <p:cNvPr id="16" name="手繪多邊形 15"/>
          <p:cNvSpPr/>
          <p:nvPr/>
        </p:nvSpPr>
        <p:spPr>
          <a:xfrm>
            <a:off x="10374369" y="3589868"/>
            <a:ext cx="1820807" cy="3268133"/>
          </a:xfrm>
          <a:custGeom>
            <a:avLst/>
            <a:gdLst>
              <a:gd name="connsiteX0" fmla="*/ 0 w 1820333"/>
              <a:gd name="connsiteY0" fmla="*/ 3268133 h 3268133"/>
              <a:gd name="connsiteX1" fmla="*/ 1811866 w 1820333"/>
              <a:gd name="connsiteY1" fmla="*/ 0 h 3268133"/>
              <a:gd name="connsiteX2" fmla="*/ 1820333 w 1820333"/>
              <a:gd name="connsiteY2" fmla="*/ 3259666 h 3268133"/>
              <a:gd name="connsiteX3" fmla="*/ 0 w 1820333"/>
              <a:gd name="connsiteY3" fmla="*/ 3268133 h 3268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20333" h="3268133">
                <a:moveTo>
                  <a:pt x="0" y="3268133"/>
                </a:moveTo>
                <a:lnTo>
                  <a:pt x="1811866" y="0"/>
                </a:lnTo>
                <a:cubicBezTo>
                  <a:pt x="1814688" y="1086555"/>
                  <a:pt x="1817511" y="2173111"/>
                  <a:pt x="1820333" y="3259666"/>
                </a:cubicBezTo>
                <a:lnTo>
                  <a:pt x="0" y="3268133"/>
                </a:lnTo>
                <a:close/>
              </a:path>
            </a:pathLst>
          </a:cu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sz="1800"/>
          </a:p>
        </p:txBody>
      </p:sp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07460" y="2404534"/>
            <a:ext cx="7768959" cy="1646302"/>
          </a:xfrm>
        </p:spPr>
        <p:txBody>
          <a:bodyPr anchor="b">
            <a:noAutofit/>
          </a:bodyPr>
          <a:lstStyle>
            <a:lvl1pPr algn="r" latinLnBrk="0">
              <a:defRPr lang="zh-TW" sz="5000">
                <a:solidFill>
                  <a:schemeClr val="accent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07460" y="4050834"/>
            <a:ext cx="7768959" cy="1096899"/>
          </a:xfrm>
        </p:spPr>
        <p:txBody>
          <a:bodyPr anchor="t"/>
          <a:lstStyle>
            <a:lvl1pPr marL="0" indent="0" algn="r" latinLnBrk="0">
              <a:buNone/>
              <a:defRPr lang="zh-TW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 latinLnBrk="0">
              <a:buNone/>
              <a:defRPr lang="zh-TW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 latinLnBrk="0">
              <a:buNone/>
              <a:defRPr lang="zh-TW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 latinLnBrk="0">
              <a:buNone/>
              <a:defRPr lang="zh-TW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 latinLnBrk="0">
              <a:buNone/>
              <a:defRPr lang="zh-TW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 latinLnBrk="0">
              <a:buNone/>
              <a:defRPr lang="zh-TW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 latinLnBrk="0">
              <a:buNone/>
              <a:defRPr lang="zh-TW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 latinLnBrk="0">
              <a:buNone/>
              <a:defRPr lang="zh-TW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 latinLnBrk="0">
              <a:buNone/>
              <a:defRPr lang="zh-TW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按一下以編輯母片副標題樣式</a:t>
            </a:r>
            <a:endParaRPr lang="zh-TW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2E6B7-FC6B-43BF-885E-B36F232ED00B}" type="datetime1">
              <a:rPr lang="zh-TW" altLang="en-US" smtClean="0"/>
              <a:t>2024/5/9</a:t>
            </a:fld>
            <a:endParaRPr lang="zh-TW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7A5AD-5AEC-42D0-A3BE-F46B40576360}" type="slidenum">
              <a:t>‹#›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37577274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標題與副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77512" y="609600"/>
            <a:ext cx="8598907" cy="3403600"/>
          </a:xfrm>
        </p:spPr>
        <p:txBody>
          <a:bodyPr anchor="ctr">
            <a:normAutofit/>
          </a:bodyPr>
          <a:lstStyle>
            <a:lvl1pPr algn="l" latinLnBrk="0">
              <a:defRPr lang="zh-TW" sz="4400" b="0" cap="none"/>
            </a:lvl1pPr>
          </a:lstStyle>
          <a:p>
            <a:r>
              <a:rPr lang="zh-TW" altLang="en-US"/>
              <a:t>按一下以編輯母片標題樣式</a:t>
            </a:r>
            <a:endParaRPr lang="zh-TW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77512" y="4470400"/>
            <a:ext cx="8598907" cy="1570962"/>
          </a:xfrm>
        </p:spPr>
        <p:txBody>
          <a:bodyPr anchor="ctr">
            <a:normAutofit/>
          </a:bodyPr>
          <a:lstStyle>
            <a:lvl1pPr marL="0" indent="0" algn="l" latinLnBrk="0">
              <a:buNone/>
              <a:defRPr lang="zh-TW"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latinLnBrk="0">
              <a:buNone/>
              <a:defRPr lang="zh-TW"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latinLnBrk="0">
              <a:buNone/>
              <a:defRPr lang="zh-TW"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latinLnBrk="0">
              <a:buNone/>
              <a:defRPr lang="zh-TW"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latinLnBrk="0">
              <a:buNone/>
              <a:defRPr lang="zh-TW"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latinLnBrk="0">
              <a:buNone/>
              <a:defRPr lang="zh-TW"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latinLnBrk="0">
              <a:buNone/>
              <a:defRPr lang="zh-TW"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latinLnBrk="0">
              <a:buNone/>
              <a:defRPr lang="zh-TW"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latinLnBrk="0">
              <a:buNone/>
              <a:defRPr lang="zh-TW"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159D2F-7161-4F6C-8B75-9C5D62632C91}" type="datetime1">
              <a:rPr lang="zh-TW" altLang="en-US" smtClean="0"/>
              <a:t>2024/5/9</a:t>
            </a:fld>
            <a:endParaRPr lang="zh-TW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7A5AD-5AEC-42D0-A3BE-F46B40576360}" type="slidenum">
              <a:t>‹#›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25658487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含標題的引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31577" y="609600"/>
            <a:ext cx="8096242" cy="3022600"/>
          </a:xfrm>
        </p:spPr>
        <p:txBody>
          <a:bodyPr anchor="ctr">
            <a:normAutofit/>
          </a:bodyPr>
          <a:lstStyle>
            <a:lvl1pPr algn="l" latinLnBrk="0">
              <a:defRPr lang="zh-TW" sz="4400" b="0" cap="none"/>
            </a:lvl1pPr>
          </a:lstStyle>
          <a:p>
            <a:r>
              <a:rPr lang="zh-TW" altLang="en-US"/>
              <a:t>按一下以編輯母片標題樣式</a:t>
            </a:r>
            <a:endParaRPr lang="zh-TW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77512" y="4470400"/>
            <a:ext cx="8598907" cy="1570962"/>
          </a:xfrm>
        </p:spPr>
        <p:txBody>
          <a:bodyPr anchor="ctr">
            <a:normAutofit/>
          </a:bodyPr>
          <a:lstStyle>
            <a:lvl1pPr marL="0" indent="0" algn="l" latinLnBrk="0">
              <a:buNone/>
              <a:defRPr lang="zh-TW"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latinLnBrk="0">
              <a:buNone/>
              <a:defRPr lang="zh-TW"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latinLnBrk="0">
              <a:buNone/>
              <a:defRPr lang="zh-TW"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latinLnBrk="0">
              <a:buNone/>
              <a:defRPr lang="zh-TW"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latinLnBrk="0">
              <a:buNone/>
              <a:defRPr lang="zh-TW"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latinLnBrk="0">
              <a:buNone/>
              <a:defRPr lang="zh-TW"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latinLnBrk="0">
              <a:buNone/>
              <a:defRPr lang="zh-TW"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latinLnBrk="0">
              <a:buNone/>
              <a:defRPr lang="zh-TW"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latinLnBrk="0">
              <a:buNone/>
              <a:defRPr lang="zh-TW"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3CD3B-84C3-4D42-9B42-4601ABCF5532}" type="datetime1">
              <a:rPr lang="zh-TW" altLang="en-US" smtClean="0"/>
              <a:t>2024/5/9</a:t>
            </a:fld>
            <a:endParaRPr lang="zh-TW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7A5AD-5AEC-42D0-A3BE-F46B40576360}" type="slidenum">
              <a:t>‹#›</a:t>
            </a:fld>
            <a:endParaRPr lang="zh-TW"/>
          </a:p>
        </p:txBody>
      </p:sp>
      <p:sp>
        <p:nvSpPr>
          <p:cNvPr id="23" name="文字版面配置區 9"/>
          <p:cNvSpPr>
            <a:spLocks noGrp="1"/>
          </p:cNvSpPr>
          <p:nvPr>
            <p:ph type="body" sz="quarter" idx="13"/>
          </p:nvPr>
        </p:nvSpPr>
        <p:spPr>
          <a:xfrm>
            <a:off x="1366495" y="3632200"/>
            <a:ext cx="7226406" cy="381000"/>
          </a:xfrm>
        </p:spPr>
        <p:txBody>
          <a:bodyPr anchor="ctr">
            <a:noAutofit/>
          </a:bodyPr>
          <a:lstStyle>
            <a:lvl1pPr marL="0" indent="0" latinLnBrk="0">
              <a:buFontTx/>
              <a:buNone/>
              <a:defRPr lang="zh-TW"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latinLnBrk="0">
              <a:buFontTx/>
              <a:buNone/>
              <a:defRPr lang="zh-TW"/>
            </a:lvl2pPr>
            <a:lvl3pPr marL="914400" indent="0" latinLnBrk="0">
              <a:buFontTx/>
              <a:buNone/>
              <a:defRPr lang="zh-TW"/>
            </a:lvl3pPr>
            <a:lvl4pPr marL="1371600" indent="0" latinLnBrk="0">
              <a:buFontTx/>
              <a:buNone/>
              <a:defRPr lang="zh-TW"/>
            </a:lvl4pPr>
            <a:lvl5pPr marL="1828800" indent="0" latinLnBrk="0">
              <a:buFontTx/>
              <a:buNone/>
              <a:defRPr lang="zh-TW"/>
            </a:lvl5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20" name="文字方塊 19"/>
          <p:cNvSpPr txBox="1"/>
          <p:nvPr/>
        </p:nvSpPr>
        <p:spPr>
          <a:xfrm>
            <a:off x="542011" y="790378"/>
            <a:ext cx="60975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latinLnBrk="0">
              <a:spcBef>
                <a:spcPct val="0"/>
              </a:spcBef>
              <a:buNone/>
              <a:defRPr lang="zh-TW"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 latinLnBrk="0">
              <a:defRPr lang="zh-TW">
                <a:solidFill>
                  <a:schemeClr val="tx2"/>
                </a:solidFill>
              </a:defRPr>
            </a:lvl2pPr>
            <a:lvl3pPr latinLnBrk="0">
              <a:defRPr lang="zh-TW">
                <a:solidFill>
                  <a:schemeClr val="tx2"/>
                </a:solidFill>
              </a:defRPr>
            </a:lvl3pPr>
            <a:lvl4pPr latinLnBrk="0">
              <a:defRPr lang="zh-TW">
                <a:solidFill>
                  <a:schemeClr val="tx2"/>
                </a:solidFill>
              </a:defRPr>
            </a:lvl4pPr>
            <a:lvl5pPr latinLnBrk="0">
              <a:defRPr lang="zh-TW">
                <a:solidFill>
                  <a:schemeClr val="tx2"/>
                </a:solidFill>
              </a:defRPr>
            </a:lvl5pPr>
            <a:lvl6pPr latinLnBrk="0">
              <a:defRPr lang="zh-TW">
                <a:solidFill>
                  <a:schemeClr val="tx2"/>
                </a:solidFill>
              </a:defRPr>
            </a:lvl6pPr>
            <a:lvl7pPr latinLnBrk="0">
              <a:defRPr lang="zh-TW">
                <a:solidFill>
                  <a:schemeClr val="tx2"/>
                </a:solidFill>
              </a:defRPr>
            </a:lvl7pPr>
            <a:lvl8pPr latinLnBrk="0">
              <a:defRPr lang="zh-TW">
                <a:solidFill>
                  <a:schemeClr val="tx2"/>
                </a:solidFill>
              </a:defRPr>
            </a:lvl8pPr>
            <a:lvl9pPr latinLnBrk="0">
              <a:defRPr lang="zh-TW">
                <a:solidFill>
                  <a:schemeClr val="tx2"/>
                </a:solidFill>
              </a:defRPr>
            </a:lvl9pPr>
          </a:lstStyle>
          <a:p>
            <a:pPr lvl="0"/>
            <a:r>
              <a:rPr lang="zh-TW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"</a:t>
            </a:r>
          </a:p>
        </p:txBody>
      </p:sp>
      <p:sp>
        <p:nvSpPr>
          <p:cNvPr id="22" name="文字方塊 21"/>
          <p:cNvSpPr txBox="1"/>
          <p:nvPr/>
        </p:nvSpPr>
        <p:spPr>
          <a:xfrm>
            <a:off x="8895327" y="2886556"/>
            <a:ext cx="60975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zh-TW"/>
            </a:defPPr>
            <a:lvl1pPr lvl="0" latinLnBrk="0">
              <a:spcBef>
                <a:spcPct val="0"/>
              </a:spcBef>
              <a:buNone/>
              <a:defRPr lang="zh-TW" sz="8000" b="0" cap="all" baseline="0">
                <a:ln w="3175" cmpd="sng">
                  <a:noFill/>
                </a:ln>
                <a:effectLst/>
                <a:latin typeface="Arial"/>
                <a:ea typeface="+mj-ea"/>
                <a:cs typeface="Trebuchet MS"/>
              </a:defRPr>
            </a:lvl1pPr>
            <a:lvl2pPr latinLnBrk="0">
              <a:defRPr lang="zh-TW">
                <a:solidFill>
                  <a:schemeClr val="tx2"/>
                </a:solidFill>
              </a:defRPr>
            </a:lvl2pPr>
            <a:lvl3pPr latinLnBrk="0">
              <a:defRPr lang="zh-TW">
                <a:solidFill>
                  <a:schemeClr val="tx2"/>
                </a:solidFill>
              </a:defRPr>
            </a:lvl3pPr>
            <a:lvl4pPr latinLnBrk="0">
              <a:defRPr lang="zh-TW">
                <a:solidFill>
                  <a:schemeClr val="tx2"/>
                </a:solidFill>
              </a:defRPr>
            </a:lvl4pPr>
            <a:lvl5pPr latinLnBrk="0">
              <a:defRPr lang="zh-TW">
                <a:solidFill>
                  <a:schemeClr val="tx2"/>
                </a:solidFill>
              </a:defRPr>
            </a:lvl5pPr>
            <a:lvl6pPr latinLnBrk="0">
              <a:defRPr lang="zh-TW">
                <a:solidFill>
                  <a:schemeClr val="tx2"/>
                </a:solidFill>
              </a:defRPr>
            </a:lvl6pPr>
            <a:lvl7pPr latinLnBrk="0">
              <a:defRPr lang="zh-TW">
                <a:solidFill>
                  <a:schemeClr val="tx2"/>
                </a:solidFill>
              </a:defRPr>
            </a:lvl7pPr>
            <a:lvl8pPr latinLnBrk="0">
              <a:defRPr lang="zh-TW">
                <a:solidFill>
                  <a:schemeClr val="tx2"/>
                </a:solidFill>
              </a:defRPr>
            </a:lvl8pPr>
            <a:lvl9pPr latinLnBrk="0">
              <a:defRPr lang="zh-TW">
                <a:solidFill>
                  <a:schemeClr val="tx2"/>
                </a:solidFill>
              </a:defRPr>
            </a:lvl9pPr>
          </a:lstStyle>
          <a:p>
            <a:pPr lvl="0"/>
            <a:r>
              <a:rPr lang="zh-TW" sz="8000">
                <a:solidFill>
                  <a:schemeClr val="accent1">
                    <a:lumMod val="60000"/>
                    <a:lumOff val="40000"/>
                  </a:schemeClr>
                </a:solidFill>
              </a:rPr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35998170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77512" y="1931988"/>
            <a:ext cx="8598907" cy="2595460"/>
          </a:xfrm>
        </p:spPr>
        <p:txBody>
          <a:bodyPr anchor="b">
            <a:normAutofit/>
          </a:bodyPr>
          <a:lstStyle>
            <a:lvl1pPr algn="l" latinLnBrk="0">
              <a:defRPr lang="zh-TW" sz="4400" b="0" cap="none"/>
            </a:lvl1pPr>
          </a:lstStyle>
          <a:p>
            <a:r>
              <a:rPr lang="zh-TW" altLang="en-US"/>
              <a:t>按一下以編輯母片標題樣式</a:t>
            </a:r>
            <a:endParaRPr lang="zh-TW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77512" y="4527448"/>
            <a:ext cx="8598907" cy="1513914"/>
          </a:xfrm>
        </p:spPr>
        <p:txBody>
          <a:bodyPr anchor="t">
            <a:normAutofit/>
          </a:bodyPr>
          <a:lstStyle>
            <a:lvl1pPr marL="0" indent="0" algn="l" latinLnBrk="0">
              <a:buNone/>
              <a:defRPr lang="zh-TW"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latinLnBrk="0">
              <a:buNone/>
              <a:defRPr lang="zh-TW"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latinLnBrk="0">
              <a:buNone/>
              <a:defRPr lang="zh-TW"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latinLnBrk="0">
              <a:buNone/>
              <a:defRPr lang="zh-TW"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latinLnBrk="0">
              <a:buNone/>
              <a:defRPr lang="zh-TW"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latinLnBrk="0">
              <a:buNone/>
              <a:defRPr lang="zh-TW"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latinLnBrk="0">
              <a:buNone/>
              <a:defRPr lang="zh-TW"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latinLnBrk="0">
              <a:buNone/>
              <a:defRPr lang="zh-TW"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latinLnBrk="0">
              <a:buNone/>
              <a:defRPr lang="zh-TW"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7D550-9A6E-49E7-8630-3994C71692A9}" type="datetime1">
              <a:rPr lang="zh-TW" altLang="en-US" smtClean="0"/>
              <a:t>2024/5/9</a:t>
            </a:fld>
            <a:endParaRPr lang="zh-TW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7A5AD-5AEC-42D0-A3BE-F46B40576360}" type="slidenum">
              <a:t>‹#›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23967032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31577" y="609600"/>
            <a:ext cx="8096242" cy="3022600"/>
          </a:xfrm>
        </p:spPr>
        <p:txBody>
          <a:bodyPr anchor="ctr">
            <a:normAutofit/>
          </a:bodyPr>
          <a:lstStyle>
            <a:lvl1pPr algn="l" latinLnBrk="0">
              <a:defRPr lang="zh-TW" sz="4400" b="0" cap="none"/>
            </a:lvl1pPr>
          </a:lstStyle>
          <a:p>
            <a:r>
              <a:rPr lang="zh-TW" altLang="en-US"/>
              <a:t>按一下以編輯母片標題樣式</a:t>
            </a:r>
            <a:endParaRPr lang="zh-TW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77512" y="4527448"/>
            <a:ext cx="8598907" cy="1513914"/>
          </a:xfrm>
        </p:spPr>
        <p:txBody>
          <a:bodyPr anchor="t">
            <a:normAutofit/>
          </a:bodyPr>
          <a:lstStyle>
            <a:lvl1pPr marL="0" indent="0" algn="l" latinLnBrk="0">
              <a:buNone/>
              <a:defRPr lang="zh-TW"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latinLnBrk="0">
              <a:buNone/>
              <a:defRPr lang="zh-TW"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latinLnBrk="0">
              <a:buNone/>
              <a:defRPr lang="zh-TW"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latinLnBrk="0">
              <a:buNone/>
              <a:defRPr lang="zh-TW"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latinLnBrk="0">
              <a:buNone/>
              <a:defRPr lang="zh-TW"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latinLnBrk="0">
              <a:buNone/>
              <a:defRPr lang="zh-TW"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latinLnBrk="0">
              <a:buNone/>
              <a:defRPr lang="zh-TW"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latinLnBrk="0">
              <a:buNone/>
              <a:defRPr lang="zh-TW"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latinLnBrk="0">
              <a:buNone/>
              <a:defRPr lang="zh-TW"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B99A-4771-496C-9A2B-069AD672F675}" type="datetime1">
              <a:rPr lang="zh-TW" altLang="en-US" smtClean="0"/>
              <a:t>2024/5/9</a:t>
            </a:fld>
            <a:endParaRPr lang="zh-TW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7A5AD-5AEC-42D0-A3BE-F46B40576360}" type="slidenum">
              <a:t>‹#›</a:t>
            </a:fld>
            <a:endParaRPr lang="zh-TW"/>
          </a:p>
        </p:txBody>
      </p:sp>
      <p:sp>
        <p:nvSpPr>
          <p:cNvPr id="23" name="文字版面配置區 9"/>
          <p:cNvSpPr>
            <a:spLocks noGrp="1"/>
          </p:cNvSpPr>
          <p:nvPr>
            <p:ph type="body" sz="quarter" idx="13"/>
          </p:nvPr>
        </p:nvSpPr>
        <p:spPr>
          <a:xfrm>
            <a:off x="677509" y="4013200"/>
            <a:ext cx="8598908" cy="514248"/>
          </a:xfrm>
        </p:spPr>
        <p:txBody>
          <a:bodyPr anchor="b">
            <a:noAutofit/>
          </a:bodyPr>
          <a:lstStyle>
            <a:lvl1pPr marL="0" indent="0" latinLnBrk="0">
              <a:buFontTx/>
              <a:buNone/>
              <a:defRPr lang="zh-TW"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latinLnBrk="0">
              <a:buFontTx/>
              <a:buNone/>
              <a:defRPr lang="zh-TW"/>
            </a:lvl2pPr>
            <a:lvl3pPr marL="914400" indent="0" latinLnBrk="0">
              <a:buFontTx/>
              <a:buNone/>
              <a:defRPr lang="zh-TW"/>
            </a:lvl3pPr>
            <a:lvl4pPr marL="1371600" indent="0" latinLnBrk="0">
              <a:buFontTx/>
              <a:buNone/>
              <a:defRPr lang="zh-TW"/>
            </a:lvl4pPr>
            <a:lvl5pPr marL="1828800" indent="0" latinLnBrk="0">
              <a:buFontTx/>
              <a:buNone/>
              <a:defRPr lang="zh-TW"/>
            </a:lvl5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24" name="文字方塊 23"/>
          <p:cNvSpPr txBox="1"/>
          <p:nvPr/>
        </p:nvSpPr>
        <p:spPr>
          <a:xfrm>
            <a:off x="542011" y="790378"/>
            <a:ext cx="60975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latinLnBrk="0">
              <a:spcBef>
                <a:spcPct val="0"/>
              </a:spcBef>
              <a:buNone/>
              <a:defRPr lang="zh-TW"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 latinLnBrk="0">
              <a:defRPr lang="zh-TW">
                <a:solidFill>
                  <a:schemeClr val="tx2"/>
                </a:solidFill>
              </a:defRPr>
            </a:lvl2pPr>
            <a:lvl3pPr latinLnBrk="0">
              <a:defRPr lang="zh-TW">
                <a:solidFill>
                  <a:schemeClr val="tx2"/>
                </a:solidFill>
              </a:defRPr>
            </a:lvl3pPr>
            <a:lvl4pPr latinLnBrk="0">
              <a:defRPr lang="zh-TW">
                <a:solidFill>
                  <a:schemeClr val="tx2"/>
                </a:solidFill>
              </a:defRPr>
            </a:lvl4pPr>
            <a:lvl5pPr latinLnBrk="0">
              <a:defRPr lang="zh-TW">
                <a:solidFill>
                  <a:schemeClr val="tx2"/>
                </a:solidFill>
              </a:defRPr>
            </a:lvl5pPr>
            <a:lvl6pPr latinLnBrk="0">
              <a:defRPr lang="zh-TW">
                <a:solidFill>
                  <a:schemeClr val="tx2"/>
                </a:solidFill>
              </a:defRPr>
            </a:lvl6pPr>
            <a:lvl7pPr latinLnBrk="0">
              <a:defRPr lang="zh-TW">
                <a:solidFill>
                  <a:schemeClr val="tx2"/>
                </a:solidFill>
              </a:defRPr>
            </a:lvl7pPr>
            <a:lvl8pPr latinLnBrk="0">
              <a:defRPr lang="zh-TW">
                <a:solidFill>
                  <a:schemeClr val="tx2"/>
                </a:solidFill>
              </a:defRPr>
            </a:lvl8pPr>
            <a:lvl9pPr latinLnBrk="0">
              <a:defRPr lang="zh-TW">
                <a:solidFill>
                  <a:schemeClr val="tx2"/>
                </a:solidFill>
              </a:defRPr>
            </a:lvl9pPr>
          </a:lstStyle>
          <a:p>
            <a:pPr lvl="0"/>
            <a:r>
              <a:rPr lang="zh-TW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"</a:t>
            </a:r>
          </a:p>
        </p:txBody>
      </p:sp>
      <p:sp>
        <p:nvSpPr>
          <p:cNvPr id="25" name="文字方塊 24"/>
          <p:cNvSpPr txBox="1"/>
          <p:nvPr/>
        </p:nvSpPr>
        <p:spPr>
          <a:xfrm>
            <a:off x="8895327" y="2886556"/>
            <a:ext cx="60975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zh-TW"/>
            </a:defPPr>
            <a:lvl1pPr lvl="0" latinLnBrk="0">
              <a:spcBef>
                <a:spcPct val="0"/>
              </a:spcBef>
              <a:buNone/>
              <a:defRPr lang="zh-TW" sz="8000" b="0" cap="all" baseline="0">
                <a:ln w="3175" cmpd="sng">
                  <a:noFill/>
                </a:ln>
                <a:effectLst/>
                <a:latin typeface="Arial"/>
                <a:ea typeface="+mj-ea"/>
                <a:cs typeface="Trebuchet MS"/>
              </a:defRPr>
            </a:lvl1pPr>
            <a:lvl2pPr latinLnBrk="0">
              <a:defRPr lang="zh-TW">
                <a:solidFill>
                  <a:schemeClr val="tx2"/>
                </a:solidFill>
              </a:defRPr>
            </a:lvl2pPr>
            <a:lvl3pPr latinLnBrk="0">
              <a:defRPr lang="zh-TW">
                <a:solidFill>
                  <a:schemeClr val="tx2"/>
                </a:solidFill>
              </a:defRPr>
            </a:lvl3pPr>
            <a:lvl4pPr latinLnBrk="0">
              <a:defRPr lang="zh-TW">
                <a:solidFill>
                  <a:schemeClr val="tx2"/>
                </a:solidFill>
              </a:defRPr>
            </a:lvl4pPr>
            <a:lvl5pPr latinLnBrk="0">
              <a:defRPr lang="zh-TW">
                <a:solidFill>
                  <a:schemeClr val="tx2"/>
                </a:solidFill>
              </a:defRPr>
            </a:lvl5pPr>
            <a:lvl6pPr latinLnBrk="0">
              <a:defRPr lang="zh-TW">
                <a:solidFill>
                  <a:schemeClr val="tx2"/>
                </a:solidFill>
              </a:defRPr>
            </a:lvl6pPr>
            <a:lvl7pPr latinLnBrk="0">
              <a:defRPr lang="zh-TW">
                <a:solidFill>
                  <a:schemeClr val="tx2"/>
                </a:solidFill>
              </a:defRPr>
            </a:lvl7pPr>
            <a:lvl8pPr latinLnBrk="0">
              <a:defRPr lang="zh-TW">
                <a:solidFill>
                  <a:schemeClr val="tx2"/>
                </a:solidFill>
              </a:defRPr>
            </a:lvl8pPr>
            <a:lvl9pPr latinLnBrk="0">
              <a:defRPr lang="zh-TW">
                <a:solidFill>
                  <a:schemeClr val="tx2"/>
                </a:solidFill>
              </a:defRPr>
            </a:lvl9pPr>
          </a:lstStyle>
          <a:p>
            <a:pPr lvl="0"/>
            <a:r>
              <a:rPr lang="zh-TW" sz="8000">
                <a:solidFill>
                  <a:schemeClr val="accent1">
                    <a:lumMod val="60000"/>
                    <a:lumOff val="40000"/>
                  </a:schemeClr>
                </a:solidFill>
              </a:rPr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36973988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或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85978" y="609600"/>
            <a:ext cx="8590440" cy="3022600"/>
          </a:xfrm>
        </p:spPr>
        <p:txBody>
          <a:bodyPr anchor="ctr">
            <a:normAutofit/>
          </a:bodyPr>
          <a:lstStyle>
            <a:lvl1pPr algn="l" latinLnBrk="0">
              <a:defRPr lang="zh-TW" sz="4400" b="0" cap="none"/>
            </a:lvl1pPr>
          </a:lstStyle>
          <a:p>
            <a:r>
              <a:rPr lang="zh-TW" altLang="en-US"/>
              <a:t>按一下以編輯母片標題樣式</a:t>
            </a:r>
            <a:endParaRPr lang="zh-TW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77512" y="4527448"/>
            <a:ext cx="8598907" cy="1513914"/>
          </a:xfrm>
        </p:spPr>
        <p:txBody>
          <a:bodyPr anchor="t">
            <a:normAutofit/>
          </a:bodyPr>
          <a:lstStyle>
            <a:lvl1pPr marL="0" indent="0" algn="l" latinLnBrk="0">
              <a:buNone/>
              <a:defRPr lang="zh-TW"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latinLnBrk="0">
              <a:buNone/>
              <a:defRPr lang="zh-TW"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latinLnBrk="0">
              <a:buNone/>
              <a:defRPr lang="zh-TW"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latinLnBrk="0">
              <a:buNone/>
              <a:defRPr lang="zh-TW"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latinLnBrk="0">
              <a:buNone/>
              <a:defRPr lang="zh-TW"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latinLnBrk="0">
              <a:buNone/>
              <a:defRPr lang="zh-TW"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latinLnBrk="0">
              <a:buNone/>
              <a:defRPr lang="zh-TW"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latinLnBrk="0">
              <a:buNone/>
              <a:defRPr lang="zh-TW"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latinLnBrk="0">
              <a:buNone/>
              <a:defRPr lang="zh-TW"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978AC-4F2C-46C3-BCC5-F7263B1CD592}" type="datetime1">
              <a:rPr lang="zh-TW" altLang="en-US" smtClean="0"/>
              <a:t>2024/5/9</a:t>
            </a:fld>
            <a:endParaRPr lang="zh-TW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7A5AD-5AEC-42D0-A3BE-F46B40576360}" type="slidenum">
              <a:t>‹#›</a:t>
            </a:fld>
            <a:endParaRPr lang="zh-TW"/>
          </a:p>
        </p:txBody>
      </p:sp>
      <p:sp>
        <p:nvSpPr>
          <p:cNvPr id="23" name="文字版面配置區 9"/>
          <p:cNvSpPr>
            <a:spLocks noGrp="1"/>
          </p:cNvSpPr>
          <p:nvPr>
            <p:ph type="body" sz="quarter" idx="13"/>
          </p:nvPr>
        </p:nvSpPr>
        <p:spPr>
          <a:xfrm>
            <a:off x="677509" y="4013200"/>
            <a:ext cx="8598908" cy="514248"/>
          </a:xfrm>
        </p:spPr>
        <p:txBody>
          <a:bodyPr anchor="b">
            <a:noAutofit/>
          </a:bodyPr>
          <a:lstStyle>
            <a:lvl1pPr marL="0" indent="0" latinLnBrk="0">
              <a:buFontTx/>
              <a:buNone/>
              <a:defRPr lang="zh-TW" sz="2400">
                <a:solidFill>
                  <a:schemeClr val="accent1"/>
                </a:solidFill>
              </a:defRPr>
            </a:lvl1pPr>
            <a:lvl2pPr marL="457200" indent="0" latinLnBrk="0">
              <a:buFontTx/>
              <a:buNone/>
              <a:defRPr lang="zh-TW"/>
            </a:lvl2pPr>
            <a:lvl3pPr marL="914400" indent="0" latinLnBrk="0">
              <a:buFontTx/>
              <a:buNone/>
              <a:defRPr lang="zh-TW"/>
            </a:lvl3pPr>
            <a:lvl4pPr marL="1371600" indent="0" latinLnBrk="0">
              <a:buFontTx/>
              <a:buNone/>
              <a:defRPr lang="zh-TW"/>
            </a:lvl4pPr>
            <a:lvl5pPr marL="1828800" indent="0" latinLnBrk="0">
              <a:buFontTx/>
              <a:buNone/>
              <a:defRPr lang="zh-TW"/>
            </a:lvl5pPr>
          </a:lstStyle>
          <a:p>
            <a:pPr lvl="0"/>
            <a:r>
              <a:rPr lang="zh-TW" altLang="en-US"/>
              <a:t>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17043124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垂直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zh-TW"/>
          </a:p>
        </p:txBody>
      </p:sp>
      <p:sp>
        <p:nvSpPr>
          <p:cNvPr id="3" name="垂直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1C009B-2EFF-48C7-87B4-9207FFB7CD50}" type="datetime1">
              <a:rPr lang="zh-TW" altLang="en-US" smtClean="0"/>
              <a:t>2024/5/9</a:t>
            </a:fld>
            <a:endParaRPr lang="zh-TW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7A5AD-5AEC-42D0-A3BE-F46B40576360}" type="slidenum">
              <a:t>‹#›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21508095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垂直標題 1"/>
          <p:cNvSpPr>
            <a:spLocks noGrp="1"/>
          </p:cNvSpPr>
          <p:nvPr>
            <p:ph type="title" orient="vert"/>
          </p:nvPr>
        </p:nvSpPr>
        <p:spPr>
          <a:xfrm>
            <a:off x="7969749" y="609600"/>
            <a:ext cx="1305083" cy="5251451"/>
          </a:xfrm>
        </p:spPr>
        <p:txBody>
          <a:bodyPr vert="eaVert" anchor="ctr"/>
          <a:lstStyle/>
          <a:p>
            <a:r>
              <a:rPr lang="zh-TW" altLang="en-US"/>
              <a:t>按一下以編輯母片標題樣式</a:t>
            </a:r>
            <a:endParaRPr lang="zh-TW"/>
          </a:p>
        </p:txBody>
      </p:sp>
      <p:sp>
        <p:nvSpPr>
          <p:cNvPr id="3" name="垂直文字版面配置區 2"/>
          <p:cNvSpPr>
            <a:spLocks noGrp="1"/>
          </p:cNvSpPr>
          <p:nvPr>
            <p:ph type="body" orient="vert" idx="1"/>
          </p:nvPr>
        </p:nvSpPr>
        <p:spPr>
          <a:xfrm>
            <a:off x="677511" y="609600"/>
            <a:ext cx="7061989" cy="5251450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E038DC-E957-426D-939B-19CDD0CB4686}" type="datetime1">
              <a:rPr lang="zh-TW" altLang="en-US" smtClean="0"/>
              <a:t>2024/5/9</a:t>
            </a:fld>
            <a:endParaRPr lang="zh-TW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7A5AD-5AEC-42D0-A3BE-F46B40576360}" type="slidenum">
              <a:t>‹#›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40291648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latinLnBrk="0">
              <a:defRPr lang="zh-TW" sz="3600"/>
            </a:lvl1pPr>
          </a:lstStyle>
          <a:p>
            <a:r>
              <a:rPr lang="zh-TW" altLang="en-US"/>
              <a:t>按一下以編輯母片標題樣式</a:t>
            </a:r>
            <a:endParaRPr lang="zh-TW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F6DF0-3474-4DA9-BAAD-483A746875CA}" type="datetime1">
              <a:rPr lang="zh-TW" altLang="en-US" smtClean="0"/>
              <a:t>2024/5/9</a:t>
            </a:fld>
            <a:endParaRPr lang="zh-TW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7A5AD-5AEC-42D0-A3BE-F46B40576360}" type="slidenum">
              <a:t>‹#›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25562839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77512" y="2700868"/>
            <a:ext cx="8598907" cy="1826581"/>
          </a:xfrm>
        </p:spPr>
        <p:txBody>
          <a:bodyPr anchor="b"/>
          <a:lstStyle>
            <a:lvl1pPr algn="l" latinLnBrk="0">
              <a:defRPr lang="zh-TW" sz="4000" b="0" cap="none"/>
            </a:lvl1pPr>
          </a:lstStyle>
          <a:p>
            <a:r>
              <a:rPr lang="zh-TW" altLang="en-US"/>
              <a:t>按一下以編輯母片標題樣式</a:t>
            </a:r>
            <a:endParaRPr lang="zh-TW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77512" y="4527448"/>
            <a:ext cx="8598907" cy="860400"/>
          </a:xfrm>
        </p:spPr>
        <p:txBody>
          <a:bodyPr anchor="t"/>
          <a:lstStyle>
            <a:lvl1pPr marL="0" indent="0" algn="l" latinLnBrk="0">
              <a:buNone/>
              <a:defRPr lang="zh-TW"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latinLnBrk="0">
              <a:buNone/>
              <a:defRPr lang="zh-TW"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latinLnBrk="0">
              <a:buNone/>
              <a:defRPr lang="zh-TW"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latinLnBrk="0">
              <a:buNone/>
              <a:defRPr lang="zh-TW"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latinLnBrk="0">
              <a:buNone/>
              <a:defRPr lang="zh-TW"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latinLnBrk="0">
              <a:buNone/>
              <a:defRPr lang="zh-TW"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latinLnBrk="0">
              <a:buNone/>
              <a:defRPr lang="zh-TW"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latinLnBrk="0">
              <a:buNone/>
              <a:defRPr lang="zh-TW"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latinLnBrk="0">
              <a:buNone/>
              <a:defRPr lang="zh-TW"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75D0E-8E6B-46E2-9601-10C0F50E7CAC}" type="datetime1">
              <a:rPr lang="zh-TW" altLang="en-US" smtClean="0"/>
              <a:t>2024/5/9</a:t>
            </a:fld>
            <a:endParaRPr lang="zh-TW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7A5AD-5AEC-42D0-A3BE-F46B40576360}" type="slidenum">
              <a:t>‹#›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24779490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zh-TW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677511" y="2160589"/>
            <a:ext cx="4185125" cy="3880772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5091296" y="2160590"/>
            <a:ext cx="4185124" cy="3880773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A706D-92B6-49D1-8F74-451B4FA1AD14}" type="datetime1">
              <a:rPr lang="zh-TW" altLang="en-US" smtClean="0"/>
              <a:t>2024/5/9</a:t>
            </a:fld>
            <a:endParaRPr lang="zh-TW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7A5AD-5AEC-42D0-A3BE-F46B40576360}" type="slidenum">
              <a:t>‹#›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6876166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latinLnBrk="0">
              <a:defRPr lang="zh-TW"/>
            </a:lvl1pPr>
          </a:lstStyle>
          <a:p>
            <a:r>
              <a:rPr lang="zh-TW" altLang="en-US"/>
              <a:t>按一下以編輯母片標題樣式</a:t>
            </a:r>
            <a:endParaRPr lang="zh-TW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75922" y="2160983"/>
            <a:ext cx="4186713" cy="576262"/>
          </a:xfrm>
        </p:spPr>
        <p:txBody>
          <a:bodyPr anchor="b">
            <a:noAutofit/>
          </a:bodyPr>
          <a:lstStyle>
            <a:lvl1pPr marL="0" indent="0" latinLnBrk="0">
              <a:buNone/>
              <a:defRPr lang="zh-TW" sz="2400" b="0"/>
            </a:lvl1pPr>
            <a:lvl2pPr marL="457200" indent="0" latinLnBrk="0">
              <a:buNone/>
              <a:defRPr lang="zh-TW" sz="2000" b="1"/>
            </a:lvl2pPr>
            <a:lvl3pPr marL="914400" indent="0" latinLnBrk="0">
              <a:buNone/>
              <a:defRPr lang="zh-TW" sz="1800" b="1"/>
            </a:lvl3pPr>
            <a:lvl4pPr marL="1371600" indent="0" latinLnBrk="0">
              <a:buNone/>
              <a:defRPr lang="zh-TW" sz="1600" b="1"/>
            </a:lvl4pPr>
            <a:lvl5pPr marL="1828800" indent="0" latinLnBrk="0">
              <a:buNone/>
              <a:defRPr lang="zh-TW" sz="1600" b="1"/>
            </a:lvl5pPr>
            <a:lvl6pPr marL="2286000" indent="0" latinLnBrk="0">
              <a:buNone/>
              <a:defRPr lang="zh-TW" sz="1600" b="1"/>
            </a:lvl6pPr>
            <a:lvl7pPr marL="2743200" indent="0" latinLnBrk="0">
              <a:buNone/>
              <a:defRPr lang="zh-TW" sz="1600" b="1"/>
            </a:lvl7pPr>
            <a:lvl8pPr marL="3200400" indent="0" latinLnBrk="0">
              <a:buNone/>
              <a:defRPr lang="zh-TW" sz="1600" b="1"/>
            </a:lvl8pPr>
            <a:lvl9pPr marL="3657600" indent="0" latinLnBrk="0">
              <a:buNone/>
              <a:defRPr lang="zh-TW"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75922" y="2737246"/>
            <a:ext cx="4186713" cy="3304117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5089709" y="2160983"/>
            <a:ext cx="4186708" cy="576262"/>
          </a:xfrm>
        </p:spPr>
        <p:txBody>
          <a:bodyPr anchor="b">
            <a:noAutofit/>
          </a:bodyPr>
          <a:lstStyle>
            <a:lvl1pPr marL="0" indent="0" latinLnBrk="0">
              <a:buNone/>
              <a:defRPr lang="zh-TW" sz="2400" b="0"/>
            </a:lvl1pPr>
            <a:lvl2pPr marL="457200" indent="0" latinLnBrk="0">
              <a:buNone/>
              <a:defRPr lang="zh-TW" sz="2000" b="1"/>
            </a:lvl2pPr>
            <a:lvl3pPr marL="914400" indent="0" latinLnBrk="0">
              <a:buNone/>
              <a:defRPr lang="zh-TW" sz="1800" b="1"/>
            </a:lvl3pPr>
            <a:lvl4pPr marL="1371600" indent="0" latinLnBrk="0">
              <a:buNone/>
              <a:defRPr lang="zh-TW" sz="1600" b="1"/>
            </a:lvl4pPr>
            <a:lvl5pPr marL="1828800" indent="0" latinLnBrk="0">
              <a:buNone/>
              <a:defRPr lang="zh-TW" sz="1600" b="1"/>
            </a:lvl5pPr>
            <a:lvl6pPr marL="2286000" indent="0" latinLnBrk="0">
              <a:buNone/>
              <a:defRPr lang="zh-TW" sz="1600" b="1"/>
            </a:lvl6pPr>
            <a:lvl7pPr marL="2743200" indent="0" latinLnBrk="0">
              <a:buNone/>
              <a:defRPr lang="zh-TW" sz="1600" b="1"/>
            </a:lvl7pPr>
            <a:lvl8pPr marL="3200400" indent="0" latinLnBrk="0">
              <a:buNone/>
              <a:defRPr lang="zh-TW" sz="1600" b="1"/>
            </a:lvl8pPr>
            <a:lvl9pPr marL="3657600" indent="0" latinLnBrk="0">
              <a:buNone/>
              <a:defRPr lang="zh-TW"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5089710" y="2737246"/>
            <a:ext cx="4186707" cy="3304117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0A655-2316-4F8C-8103-44A8F9C2E840}" type="datetime1">
              <a:rPr lang="zh-TW" altLang="en-US" smtClean="0"/>
              <a:t>2024/5/9</a:t>
            </a:fld>
            <a:endParaRPr lang="zh-TW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7A5AD-5AEC-42D0-A3BE-F46B40576360}" type="slidenum">
              <a:t>‹#›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23503312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77511" y="609600"/>
            <a:ext cx="8598907" cy="132080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zh-TW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FC704-0C5C-4C60-8CFB-24578DAD9FCE}" type="datetime1">
              <a:rPr lang="zh-TW" altLang="en-US" smtClean="0"/>
              <a:t>2024/5/9</a:t>
            </a:fld>
            <a:endParaRPr lang="zh-TW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7A5AD-5AEC-42D0-A3BE-F46B40576360}" type="slidenum">
              <a:t>‹#›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11951658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754CDD-F62C-4A35-9BF7-7A9C1EB125DA}" type="datetime1">
              <a:rPr lang="zh-TW" altLang="en-US" smtClean="0"/>
              <a:t>2024/5/9</a:t>
            </a:fld>
            <a:endParaRPr lang="zh-TW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7A5AD-5AEC-42D0-A3BE-F46B40576360}" type="slidenum">
              <a:t>‹#›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8978670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77510" y="1498604"/>
            <a:ext cx="3855532" cy="1278466"/>
          </a:xfrm>
        </p:spPr>
        <p:txBody>
          <a:bodyPr anchor="b">
            <a:normAutofit/>
          </a:bodyPr>
          <a:lstStyle>
            <a:lvl1pPr latinLnBrk="0">
              <a:defRPr lang="zh-TW" sz="2000"/>
            </a:lvl1pPr>
          </a:lstStyle>
          <a:p>
            <a:r>
              <a:rPr lang="zh-TW" altLang="en-US"/>
              <a:t>按一下以編輯母片標題樣式</a:t>
            </a:r>
            <a:endParaRPr lang="zh-TW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761701" y="514925"/>
            <a:ext cx="4514717" cy="5526437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677510" y="2777069"/>
            <a:ext cx="3855532" cy="2584449"/>
          </a:xfrm>
        </p:spPr>
        <p:txBody>
          <a:bodyPr>
            <a:normAutofit/>
          </a:bodyPr>
          <a:lstStyle>
            <a:lvl1pPr marL="0" indent="0" latinLnBrk="0">
              <a:buNone/>
              <a:defRPr lang="zh-TW" sz="1400"/>
            </a:lvl1pPr>
            <a:lvl2pPr marL="457063" indent="0" latinLnBrk="0">
              <a:buNone/>
              <a:defRPr lang="zh-TW" sz="1400"/>
            </a:lvl2pPr>
            <a:lvl3pPr marL="914126" indent="0" latinLnBrk="0">
              <a:buNone/>
              <a:defRPr lang="zh-TW" sz="1200"/>
            </a:lvl3pPr>
            <a:lvl4pPr marL="1371189" indent="0" latinLnBrk="0">
              <a:buNone/>
              <a:defRPr lang="zh-TW" sz="1000"/>
            </a:lvl4pPr>
            <a:lvl5pPr marL="1828251" indent="0" latinLnBrk="0">
              <a:buNone/>
              <a:defRPr lang="zh-TW" sz="1000"/>
            </a:lvl5pPr>
            <a:lvl6pPr marL="2285314" indent="0" latinLnBrk="0">
              <a:buNone/>
              <a:defRPr lang="zh-TW" sz="1000"/>
            </a:lvl6pPr>
            <a:lvl7pPr marL="2742377" indent="0" latinLnBrk="0">
              <a:buNone/>
              <a:defRPr lang="zh-TW" sz="1000"/>
            </a:lvl7pPr>
            <a:lvl8pPr marL="3199440" indent="0" latinLnBrk="0">
              <a:buNone/>
              <a:defRPr lang="zh-TW" sz="1000"/>
            </a:lvl8pPr>
            <a:lvl9pPr marL="3656503" indent="0" latinLnBrk="0">
              <a:buNone/>
              <a:defRPr lang="zh-TW"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2C3E25-E661-4B98-83F4-871995675425}" type="datetime1">
              <a:rPr lang="zh-TW" altLang="en-US" smtClean="0"/>
              <a:t>2024/5/9</a:t>
            </a:fld>
            <a:endParaRPr lang="zh-TW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7A5AD-5AEC-42D0-A3BE-F46B40576360}" type="slidenum">
              <a:t>‹#›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17216253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77511" y="4800600"/>
            <a:ext cx="8598906" cy="566738"/>
          </a:xfrm>
        </p:spPr>
        <p:txBody>
          <a:bodyPr anchor="b">
            <a:normAutofit/>
          </a:bodyPr>
          <a:lstStyle>
            <a:lvl1pPr algn="l" latinLnBrk="0">
              <a:defRPr lang="zh-TW" sz="2400" b="0"/>
            </a:lvl1pPr>
          </a:lstStyle>
          <a:p>
            <a:r>
              <a:rPr lang="zh-TW" altLang="en-US"/>
              <a:t>按一下以編輯母片標題樣式</a:t>
            </a:r>
            <a:endParaRPr lang="zh-TW"/>
          </a:p>
        </p:txBody>
      </p:sp>
      <p:sp>
        <p:nvSpPr>
          <p:cNvPr id="3" name="圖片版面配置區 2"/>
          <p:cNvSpPr>
            <a:spLocks noGrp="1" noChangeAspect="1"/>
          </p:cNvSpPr>
          <p:nvPr>
            <p:ph type="pic" idx="1"/>
          </p:nvPr>
        </p:nvSpPr>
        <p:spPr>
          <a:xfrm>
            <a:off x="677511" y="609600"/>
            <a:ext cx="8598907" cy="3845718"/>
          </a:xfrm>
        </p:spPr>
        <p:txBody>
          <a:bodyPr anchor="ctr">
            <a:normAutofit/>
          </a:bodyPr>
          <a:lstStyle>
            <a:lvl1pPr marL="0" indent="0" algn="ctr" latinLnBrk="0">
              <a:buNone/>
              <a:defRPr lang="zh-TW" sz="1600"/>
            </a:lvl1pPr>
            <a:lvl2pPr marL="457200" indent="0" latinLnBrk="0">
              <a:buNone/>
              <a:defRPr lang="zh-TW" sz="2800"/>
            </a:lvl2pPr>
            <a:lvl3pPr marL="914400" indent="0" latinLnBrk="0">
              <a:buNone/>
              <a:defRPr lang="zh-TW" sz="2400"/>
            </a:lvl3pPr>
            <a:lvl4pPr marL="1371600" indent="0" latinLnBrk="0">
              <a:buNone/>
              <a:defRPr lang="zh-TW" sz="2000"/>
            </a:lvl4pPr>
            <a:lvl5pPr marL="1828800" indent="0" latinLnBrk="0">
              <a:buNone/>
              <a:defRPr lang="zh-TW" sz="2000"/>
            </a:lvl5pPr>
            <a:lvl6pPr marL="2286000" indent="0" latinLnBrk="0">
              <a:buNone/>
              <a:defRPr lang="zh-TW" sz="2000"/>
            </a:lvl6pPr>
            <a:lvl7pPr marL="2743200" indent="0" latinLnBrk="0">
              <a:buNone/>
              <a:defRPr lang="zh-TW" sz="2000"/>
            </a:lvl7pPr>
            <a:lvl8pPr marL="3200400" indent="0" latinLnBrk="0">
              <a:buNone/>
              <a:defRPr lang="zh-TW" sz="2000"/>
            </a:lvl8pPr>
            <a:lvl9pPr marL="3657600" indent="0" latinLnBrk="0">
              <a:buNone/>
              <a:defRPr lang="zh-TW" sz="2000"/>
            </a:lvl9pPr>
          </a:lstStyle>
          <a:p>
            <a:r>
              <a:rPr lang="zh-TW" altLang="en-US"/>
              <a:t>按一下圖示以新增圖片</a:t>
            </a:r>
            <a:endParaRPr lang="zh-TW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677511" y="5367338"/>
            <a:ext cx="8598906" cy="674024"/>
          </a:xfrm>
        </p:spPr>
        <p:txBody>
          <a:bodyPr>
            <a:normAutofit/>
          </a:bodyPr>
          <a:lstStyle>
            <a:lvl1pPr marL="0" indent="0" latinLnBrk="0">
              <a:buNone/>
              <a:defRPr lang="zh-TW" sz="1200"/>
            </a:lvl1pPr>
            <a:lvl2pPr marL="457200" indent="0" latinLnBrk="0">
              <a:buNone/>
              <a:defRPr lang="zh-TW" sz="1200"/>
            </a:lvl2pPr>
            <a:lvl3pPr marL="914400" indent="0" latinLnBrk="0">
              <a:buNone/>
              <a:defRPr lang="zh-TW" sz="1000"/>
            </a:lvl3pPr>
            <a:lvl4pPr marL="1371600" indent="0" latinLnBrk="0">
              <a:buNone/>
              <a:defRPr lang="zh-TW" sz="900"/>
            </a:lvl4pPr>
            <a:lvl5pPr marL="1828800" indent="0" latinLnBrk="0">
              <a:buNone/>
              <a:defRPr lang="zh-TW" sz="900"/>
            </a:lvl5pPr>
            <a:lvl6pPr marL="2286000" indent="0" latinLnBrk="0">
              <a:buNone/>
              <a:defRPr lang="zh-TW" sz="900"/>
            </a:lvl6pPr>
            <a:lvl7pPr marL="2743200" indent="0" latinLnBrk="0">
              <a:buNone/>
              <a:defRPr lang="zh-TW" sz="900"/>
            </a:lvl7pPr>
            <a:lvl8pPr marL="3200400" indent="0" latinLnBrk="0">
              <a:buNone/>
              <a:defRPr lang="zh-TW" sz="900"/>
            </a:lvl8pPr>
            <a:lvl9pPr marL="3657600" indent="0" latinLnBrk="0">
              <a:buNone/>
              <a:defRPr lang="zh-TW"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7DE78-A986-41E4-AC65-E3FD140545AB}" type="datetime1">
              <a:rPr lang="zh-TW" altLang="en-US" smtClean="0"/>
              <a:t>2024/5/9</a:t>
            </a:fld>
            <a:endParaRPr lang="zh-TW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7A5AD-5AEC-42D0-A3BE-F46B40576360}" type="slidenum">
              <a:t>‹#›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42907833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線接點 6"/>
          <p:cNvCxnSpPr/>
          <p:nvPr/>
        </p:nvCxnSpPr>
        <p:spPr>
          <a:xfrm flipV="1">
            <a:off x="7427201" y="3681414"/>
            <a:ext cx="4764799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直線接點 7"/>
          <p:cNvCxnSpPr/>
          <p:nvPr/>
        </p:nvCxnSpPr>
        <p:spPr>
          <a:xfrm>
            <a:off x="9373453" y="0"/>
            <a:ext cx="1219518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手繪多邊形 8"/>
          <p:cNvSpPr/>
          <p:nvPr/>
        </p:nvSpPr>
        <p:spPr>
          <a:xfrm>
            <a:off x="9188726" y="-8467"/>
            <a:ext cx="3006450" cy="6866467"/>
          </a:xfrm>
          <a:custGeom>
            <a:avLst/>
            <a:gdLst>
              <a:gd name="connsiteX0" fmla="*/ 2023534 w 3005667"/>
              <a:gd name="connsiteY0" fmla="*/ 8467 h 6866467"/>
              <a:gd name="connsiteX1" fmla="*/ 0 w 3005667"/>
              <a:gd name="connsiteY1" fmla="*/ 6866467 h 6866467"/>
              <a:gd name="connsiteX2" fmla="*/ 2997200 w 3005667"/>
              <a:gd name="connsiteY2" fmla="*/ 6858000 h 6866467"/>
              <a:gd name="connsiteX3" fmla="*/ 3005667 w 3005667"/>
              <a:gd name="connsiteY3" fmla="*/ 0 h 6866467"/>
              <a:gd name="connsiteX4" fmla="*/ 2023534 w 3005667"/>
              <a:gd name="connsiteY4" fmla="*/ 8467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05667" h="6866467">
                <a:moveTo>
                  <a:pt x="2023534" y="8467"/>
                </a:moveTo>
                <a:lnTo>
                  <a:pt x="0" y="6866467"/>
                </a:lnTo>
                <a:lnTo>
                  <a:pt x="2997200" y="6858000"/>
                </a:lnTo>
                <a:cubicBezTo>
                  <a:pt x="3000022" y="4572000"/>
                  <a:pt x="3002845" y="2286000"/>
                  <a:pt x="3005667" y="0"/>
                </a:cubicBezTo>
                <a:lnTo>
                  <a:pt x="2023534" y="8467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sz="1800"/>
          </a:p>
        </p:txBody>
      </p:sp>
      <p:sp>
        <p:nvSpPr>
          <p:cNvPr id="10" name="手繪多邊形 9"/>
          <p:cNvSpPr/>
          <p:nvPr/>
        </p:nvSpPr>
        <p:spPr>
          <a:xfrm>
            <a:off x="9603701" y="-8467"/>
            <a:ext cx="2591475" cy="6866467"/>
          </a:xfrm>
          <a:custGeom>
            <a:avLst/>
            <a:gdLst>
              <a:gd name="connsiteX0" fmla="*/ 0 w 2590800"/>
              <a:gd name="connsiteY0" fmla="*/ 0 h 6866467"/>
              <a:gd name="connsiteX1" fmla="*/ 1202267 w 2590800"/>
              <a:gd name="connsiteY1" fmla="*/ 6866467 h 6866467"/>
              <a:gd name="connsiteX2" fmla="*/ 2590800 w 2590800"/>
              <a:gd name="connsiteY2" fmla="*/ 6866467 h 6866467"/>
              <a:gd name="connsiteX3" fmla="*/ 2582333 w 2590800"/>
              <a:gd name="connsiteY3" fmla="*/ 0 h 6866467"/>
              <a:gd name="connsiteX4" fmla="*/ 0 w 2590800"/>
              <a:gd name="connsiteY4" fmla="*/ 0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90800" h="6866467">
                <a:moveTo>
                  <a:pt x="0" y="0"/>
                </a:moveTo>
                <a:lnTo>
                  <a:pt x="1202267" y="6866467"/>
                </a:lnTo>
                <a:lnTo>
                  <a:pt x="2590800" y="6866467"/>
                </a:lnTo>
                <a:cubicBezTo>
                  <a:pt x="2587978" y="4577645"/>
                  <a:pt x="2585155" y="2288822"/>
                  <a:pt x="2582333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sz="1800"/>
          </a:p>
        </p:txBody>
      </p:sp>
      <p:sp>
        <p:nvSpPr>
          <p:cNvPr id="11" name="手繪多邊形 10"/>
          <p:cNvSpPr/>
          <p:nvPr/>
        </p:nvSpPr>
        <p:spPr>
          <a:xfrm>
            <a:off x="8934660" y="3048000"/>
            <a:ext cx="3260516" cy="3810000"/>
          </a:xfrm>
          <a:custGeom>
            <a:avLst/>
            <a:gdLst>
              <a:gd name="connsiteX0" fmla="*/ 0 w 3259667"/>
              <a:gd name="connsiteY0" fmla="*/ 3810000 h 3810000"/>
              <a:gd name="connsiteX1" fmla="*/ 3251200 w 3259667"/>
              <a:gd name="connsiteY1" fmla="*/ 0 h 3810000"/>
              <a:gd name="connsiteX2" fmla="*/ 3259667 w 3259667"/>
              <a:gd name="connsiteY2" fmla="*/ 3810000 h 3810000"/>
              <a:gd name="connsiteX3" fmla="*/ 0 w 3259667"/>
              <a:gd name="connsiteY3" fmla="*/ 3810000 h 38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59667" h="3810000">
                <a:moveTo>
                  <a:pt x="0" y="3810000"/>
                </a:moveTo>
                <a:lnTo>
                  <a:pt x="3251200" y="0"/>
                </a:lnTo>
                <a:cubicBezTo>
                  <a:pt x="3254022" y="1270000"/>
                  <a:pt x="3256845" y="2540000"/>
                  <a:pt x="3259667" y="3810000"/>
                </a:cubicBezTo>
                <a:lnTo>
                  <a:pt x="0" y="3810000"/>
                </a:lnTo>
                <a:close/>
              </a:path>
            </a:pathLst>
          </a:cu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sz="1800"/>
          </a:p>
        </p:txBody>
      </p:sp>
      <p:sp>
        <p:nvSpPr>
          <p:cNvPr id="12" name="手繪多邊形 11"/>
          <p:cNvSpPr/>
          <p:nvPr/>
        </p:nvSpPr>
        <p:spPr>
          <a:xfrm>
            <a:off x="9341166" y="-8467"/>
            <a:ext cx="2854010" cy="6866467"/>
          </a:xfrm>
          <a:custGeom>
            <a:avLst/>
            <a:gdLst>
              <a:gd name="connsiteX0" fmla="*/ 0 w 2853267"/>
              <a:gd name="connsiteY0" fmla="*/ 0 h 6866467"/>
              <a:gd name="connsiteX1" fmla="*/ 2472267 w 2853267"/>
              <a:gd name="connsiteY1" fmla="*/ 6866467 h 6866467"/>
              <a:gd name="connsiteX2" fmla="*/ 2853267 w 2853267"/>
              <a:gd name="connsiteY2" fmla="*/ 6858000 h 6866467"/>
              <a:gd name="connsiteX3" fmla="*/ 2853267 w 2853267"/>
              <a:gd name="connsiteY3" fmla="*/ 0 h 6866467"/>
              <a:gd name="connsiteX4" fmla="*/ 0 w 2853267"/>
              <a:gd name="connsiteY4" fmla="*/ 0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53267" h="6866467">
                <a:moveTo>
                  <a:pt x="0" y="0"/>
                </a:moveTo>
                <a:lnTo>
                  <a:pt x="2472267" y="6866467"/>
                </a:lnTo>
                <a:lnTo>
                  <a:pt x="2853267" y="6858000"/>
                </a:lnTo>
                <a:lnTo>
                  <a:pt x="2853267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sz="1800"/>
          </a:p>
        </p:txBody>
      </p:sp>
      <p:sp>
        <p:nvSpPr>
          <p:cNvPr id="13" name="手繪多邊形 12"/>
          <p:cNvSpPr/>
          <p:nvPr/>
        </p:nvSpPr>
        <p:spPr>
          <a:xfrm>
            <a:off x="10907908" y="-8467"/>
            <a:ext cx="1287268" cy="6866467"/>
          </a:xfrm>
          <a:custGeom>
            <a:avLst/>
            <a:gdLst>
              <a:gd name="connsiteX0" fmla="*/ 1016000 w 1286933"/>
              <a:gd name="connsiteY0" fmla="*/ 0 h 6866467"/>
              <a:gd name="connsiteX1" fmla="*/ 0 w 1286933"/>
              <a:gd name="connsiteY1" fmla="*/ 6866467 h 6866467"/>
              <a:gd name="connsiteX2" fmla="*/ 1286933 w 1286933"/>
              <a:gd name="connsiteY2" fmla="*/ 6866467 h 6866467"/>
              <a:gd name="connsiteX3" fmla="*/ 1278466 w 1286933"/>
              <a:gd name="connsiteY3" fmla="*/ 0 h 6866467"/>
              <a:gd name="connsiteX4" fmla="*/ 1016000 w 1286933"/>
              <a:gd name="connsiteY4" fmla="*/ 0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86933" h="6866467">
                <a:moveTo>
                  <a:pt x="1016000" y="0"/>
                </a:moveTo>
                <a:lnTo>
                  <a:pt x="0" y="6866467"/>
                </a:lnTo>
                <a:lnTo>
                  <a:pt x="1286933" y="6866467"/>
                </a:lnTo>
                <a:cubicBezTo>
                  <a:pt x="1284111" y="4577645"/>
                  <a:pt x="1281288" y="2288822"/>
                  <a:pt x="1278466" y="0"/>
                </a:cubicBezTo>
                <a:lnTo>
                  <a:pt x="1016000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sz="1800"/>
          </a:p>
        </p:txBody>
      </p:sp>
      <p:sp>
        <p:nvSpPr>
          <p:cNvPr id="14" name="手繪多邊形 13"/>
          <p:cNvSpPr/>
          <p:nvPr/>
        </p:nvSpPr>
        <p:spPr>
          <a:xfrm>
            <a:off x="10941783" y="-8468"/>
            <a:ext cx="1270575" cy="6866467"/>
          </a:xfrm>
          <a:custGeom>
            <a:avLst/>
            <a:gdLst>
              <a:gd name="connsiteX0" fmla="*/ 0 w 1244600"/>
              <a:gd name="connsiteY0" fmla="*/ 0 h 6874934"/>
              <a:gd name="connsiteX1" fmla="*/ 1117600 w 1244600"/>
              <a:gd name="connsiteY1" fmla="*/ 6866467 h 6874934"/>
              <a:gd name="connsiteX2" fmla="*/ 1244600 w 1244600"/>
              <a:gd name="connsiteY2" fmla="*/ 6874934 h 6874934"/>
              <a:gd name="connsiteX3" fmla="*/ 1236134 w 1244600"/>
              <a:gd name="connsiteY3" fmla="*/ 0 h 6874934"/>
              <a:gd name="connsiteX4" fmla="*/ 0 w 1244600"/>
              <a:gd name="connsiteY4" fmla="*/ 0 h 6874934"/>
              <a:gd name="connsiteX0" fmla="*/ 0 w 1253067"/>
              <a:gd name="connsiteY0" fmla="*/ 0 h 6874934"/>
              <a:gd name="connsiteX1" fmla="*/ 1117600 w 1253067"/>
              <a:gd name="connsiteY1" fmla="*/ 6866467 h 6874934"/>
              <a:gd name="connsiteX2" fmla="*/ 1244600 w 1253067"/>
              <a:gd name="connsiteY2" fmla="*/ 6874934 h 6874934"/>
              <a:gd name="connsiteX3" fmla="*/ 1253067 w 1253067"/>
              <a:gd name="connsiteY3" fmla="*/ 0 h 6874934"/>
              <a:gd name="connsiteX4" fmla="*/ 0 w 1253067"/>
              <a:gd name="connsiteY4" fmla="*/ 0 h 6874934"/>
              <a:gd name="connsiteX0" fmla="*/ 0 w 1270244"/>
              <a:gd name="connsiteY0" fmla="*/ 0 h 6866467"/>
              <a:gd name="connsiteX1" fmla="*/ 1117600 w 1270244"/>
              <a:gd name="connsiteY1" fmla="*/ 6866467 h 6866467"/>
              <a:gd name="connsiteX2" fmla="*/ 1270000 w 1270244"/>
              <a:gd name="connsiteY2" fmla="*/ 6866467 h 6866467"/>
              <a:gd name="connsiteX3" fmla="*/ 1253067 w 1270244"/>
              <a:gd name="connsiteY3" fmla="*/ 0 h 6866467"/>
              <a:gd name="connsiteX4" fmla="*/ 0 w 1270244"/>
              <a:gd name="connsiteY4" fmla="*/ 0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70244" h="6866467">
                <a:moveTo>
                  <a:pt x="0" y="0"/>
                </a:moveTo>
                <a:lnTo>
                  <a:pt x="1117600" y="6866467"/>
                </a:lnTo>
                <a:lnTo>
                  <a:pt x="1270000" y="6866467"/>
                </a:lnTo>
                <a:cubicBezTo>
                  <a:pt x="1272822" y="4574822"/>
                  <a:pt x="1250245" y="2291645"/>
                  <a:pt x="1253067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sz="1800"/>
          </a:p>
        </p:txBody>
      </p:sp>
      <p:sp>
        <p:nvSpPr>
          <p:cNvPr id="15" name="手繪多邊形 14"/>
          <p:cNvSpPr/>
          <p:nvPr/>
        </p:nvSpPr>
        <p:spPr>
          <a:xfrm>
            <a:off x="10374369" y="3589868"/>
            <a:ext cx="1820807" cy="3268133"/>
          </a:xfrm>
          <a:custGeom>
            <a:avLst/>
            <a:gdLst>
              <a:gd name="connsiteX0" fmla="*/ 0 w 1820333"/>
              <a:gd name="connsiteY0" fmla="*/ 3268133 h 3268133"/>
              <a:gd name="connsiteX1" fmla="*/ 1811866 w 1820333"/>
              <a:gd name="connsiteY1" fmla="*/ 0 h 3268133"/>
              <a:gd name="connsiteX2" fmla="*/ 1820333 w 1820333"/>
              <a:gd name="connsiteY2" fmla="*/ 3259666 h 3268133"/>
              <a:gd name="connsiteX3" fmla="*/ 0 w 1820333"/>
              <a:gd name="connsiteY3" fmla="*/ 3268133 h 3268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20333" h="3268133">
                <a:moveTo>
                  <a:pt x="0" y="3268133"/>
                </a:moveTo>
                <a:lnTo>
                  <a:pt x="1811866" y="0"/>
                </a:lnTo>
                <a:cubicBezTo>
                  <a:pt x="1814688" y="1086555"/>
                  <a:pt x="1817511" y="2173111"/>
                  <a:pt x="1820333" y="3259666"/>
                </a:cubicBezTo>
                <a:lnTo>
                  <a:pt x="0" y="3268133"/>
                </a:lnTo>
                <a:close/>
              </a:path>
            </a:pathLst>
          </a:cu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sz="1800"/>
          </a:p>
        </p:txBody>
      </p:sp>
      <p:sp>
        <p:nvSpPr>
          <p:cNvPr id="16" name="手繪多邊形 15"/>
          <p:cNvSpPr/>
          <p:nvPr/>
        </p:nvSpPr>
        <p:spPr>
          <a:xfrm>
            <a:off x="-8469" y="4013201"/>
            <a:ext cx="457319" cy="2853267"/>
          </a:xfrm>
          <a:custGeom>
            <a:avLst/>
            <a:gdLst>
              <a:gd name="connsiteX0" fmla="*/ 0 w 457200"/>
              <a:gd name="connsiteY0" fmla="*/ 0 h 2853267"/>
              <a:gd name="connsiteX1" fmla="*/ 457200 w 457200"/>
              <a:gd name="connsiteY1" fmla="*/ 2853267 h 2853267"/>
              <a:gd name="connsiteX2" fmla="*/ 0 w 457200"/>
              <a:gd name="connsiteY2" fmla="*/ 2844800 h 2853267"/>
              <a:gd name="connsiteX3" fmla="*/ 0 w 457200"/>
              <a:gd name="connsiteY3" fmla="*/ 0 h 2853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7200" h="2853267">
                <a:moveTo>
                  <a:pt x="0" y="0"/>
                </a:moveTo>
                <a:lnTo>
                  <a:pt x="457200" y="2853267"/>
                </a:lnTo>
                <a:lnTo>
                  <a:pt x="0" y="2844800"/>
                </a:lnTo>
                <a:cubicBezTo>
                  <a:pt x="2822" y="1905000"/>
                  <a:pt x="5645" y="965200"/>
                  <a:pt x="0" y="0"/>
                </a:cubicBezTo>
                <a:close/>
              </a:path>
            </a:pathLst>
          </a:cu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TW" sz="1800"/>
          </a:p>
        </p:txBody>
      </p:sp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677511" y="609600"/>
            <a:ext cx="8598907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77511" y="2160590"/>
            <a:ext cx="8598907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/>
              <a:t>按一下以編輯母片文字樣式</a:t>
            </a:r>
          </a:p>
          <a:p>
            <a:pPr lvl="1"/>
            <a:r>
              <a:rPr lang="zh-TW"/>
              <a:t>第二層</a:t>
            </a:r>
          </a:p>
          <a:p>
            <a:pPr lvl="2"/>
            <a:r>
              <a:rPr lang="zh-TW"/>
              <a:t>第三層</a:t>
            </a:r>
          </a:p>
          <a:p>
            <a:pPr lvl="3"/>
            <a:r>
              <a:rPr lang="zh-TW"/>
              <a:t>第四層</a:t>
            </a:r>
          </a:p>
          <a:p>
            <a:pPr lvl="4"/>
            <a:r>
              <a:rPr lang="zh-TW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7207010" y="6041363"/>
            <a:ext cx="912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latinLnBrk="0">
              <a:defRPr lang="zh-TW"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67FB03-D556-466B-A3A9-0018225C6FD6}" type="datetime1">
              <a:rPr lang="zh-TW" altLang="en-US" smtClean="0"/>
              <a:t>2024/5/9</a:t>
            </a:fld>
            <a:endParaRPr lang="zh-TW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677511" y="6041363"/>
            <a:ext cx="62992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latinLnBrk="0">
              <a:defRPr lang="zh-TW"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592901" y="6041363"/>
            <a:ext cx="683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latinLnBrk="0">
              <a:defRPr lang="zh-TW" sz="900">
                <a:solidFill>
                  <a:schemeClr val="accent1"/>
                </a:solidFill>
              </a:defRPr>
            </a:lvl1pPr>
          </a:lstStyle>
          <a:p>
            <a:fld id="{DEC7A5AD-5AEC-42D0-A3BE-F46B40576360}" type="slidenum">
              <a:t>‹#›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1654197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lang="zh-TW"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latinLnBrk="0" hangingPunct="1">
        <a:defRPr lang="zh-TW">
          <a:solidFill>
            <a:schemeClr val="tx2"/>
          </a:solidFill>
        </a:defRPr>
      </a:lvl2pPr>
      <a:lvl3pPr eaLnBrk="1" latinLnBrk="0" hangingPunct="1">
        <a:defRPr lang="zh-TW">
          <a:solidFill>
            <a:schemeClr val="tx2"/>
          </a:solidFill>
        </a:defRPr>
      </a:lvl3pPr>
      <a:lvl4pPr eaLnBrk="1" latinLnBrk="0" hangingPunct="1">
        <a:defRPr lang="zh-TW">
          <a:solidFill>
            <a:schemeClr val="tx2"/>
          </a:solidFill>
        </a:defRPr>
      </a:lvl4pPr>
      <a:lvl5pPr eaLnBrk="1" latinLnBrk="0" hangingPunct="1">
        <a:defRPr lang="zh-TW">
          <a:solidFill>
            <a:schemeClr val="tx2"/>
          </a:solidFill>
        </a:defRPr>
      </a:lvl5pPr>
      <a:lvl6pPr eaLnBrk="1" latinLnBrk="0" hangingPunct="1">
        <a:defRPr lang="zh-TW">
          <a:solidFill>
            <a:schemeClr val="tx2"/>
          </a:solidFill>
        </a:defRPr>
      </a:lvl6pPr>
      <a:lvl7pPr eaLnBrk="1" latinLnBrk="0" hangingPunct="1">
        <a:defRPr lang="zh-TW">
          <a:solidFill>
            <a:schemeClr val="tx2"/>
          </a:solidFill>
        </a:defRPr>
      </a:lvl7pPr>
      <a:lvl8pPr eaLnBrk="1" latinLnBrk="0" hangingPunct="1">
        <a:defRPr lang="zh-TW">
          <a:solidFill>
            <a:schemeClr val="tx2"/>
          </a:solidFill>
        </a:defRPr>
      </a:lvl8pPr>
      <a:lvl9pPr eaLnBrk="1" latinLnBrk="0" hangingPunct="1">
        <a:defRPr lang="zh-TW"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lang="zh-TW"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lang="zh-TW"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lang="zh-TW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lang="zh-TW"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lang="zh-TW"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lang="zh-TW"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lang="zh-TW"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lang="zh-TW"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lang="zh-TW"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457200" rtl="0" eaLnBrk="1" latinLnBrk="0" hangingPunct="1">
        <a:defRPr lang="zh-TW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lang="zh-TW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lang="zh-TW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lang="zh-TW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lang="zh-TW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lang="zh-TW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lang="zh-TW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lang="zh-TW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lang="zh-TW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://www2.cic.org.tw/~shuttle/drc/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6" name="矩形 8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TSRI</a:t>
            </a:r>
            <a:r>
              <a:rPr lang="zh-TW" altLang="en-US" dirty="0"/>
              <a:t> 教育性晶片下線流程</a:t>
            </a:r>
            <a:endParaRPr lang="zh-TW" dirty="0"/>
          </a:p>
        </p:txBody>
      </p:sp>
      <p:sp>
        <p:nvSpPr>
          <p:cNvPr id="89097" name="矩形 9"/>
          <p:cNvSpPr>
            <a:spLocks noGrp="1" noChangeArrowheads="1"/>
          </p:cNvSpPr>
          <p:nvPr>
            <p:ph type="subTitle" idx="1"/>
          </p:nvPr>
        </p:nvSpPr>
        <p:spPr>
          <a:xfrm>
            <a:off x="1507460" y="4050836"/>
            <a:ext cx="7768959" cy="1096899"/>
          </a:xfrm>
        </p:spPr>
        <p:txBody>
          <a:bodyPr>
            <a:normAutofit lnSpcReduction="10000"/>
          </a:bodyPr>
          <a:lstStyle/>
          <a:p>
            <a:r>
              <a:rPr lang="en-US" altLang="zh-TW" b="1" dirty="0"/>
              <a:t>2020 </a:t>
            </a:r>
            <a:r>
              <a:rPr lang="zh-TW" altLang="en-US" b="1" dirty="0"/>
              <a:t>年 </a:t>
            </a:r>
            <a:r>
              <a:rPr lang="en-US" altLang="zh-TW" b="1" dirty="0"/>
              <a:t>9</a:t>
            </a:r>
            <a:r>
              <a:rPr lang="zh-TW" altLang="en-US" b="1" dirty="0"/>
              <a:t>月 </a:t>
            </a:r>
            <a:r>
              <a:rPr lang="en-US" altLang="zh-TW" b="1"/>
              <a:t>23</a:t>
            </a:r>
            <a:r>
              <a:rPr lang="zh-TW" altLang="en-US" b="1"/>
              <a:t>日</a:t>
            </a:r>
            <a:endParaRPr lang="en-US" altLang="zh-TW" b="1" dirty="0"/>
          </a:p>
          <a:p>
            <a:r>
              <a:rPr lang="en-US" altLang="zh-TW" b="1" dirty="0"/>
              <a:t>Student</a:t>
            </a:r>
            <a:r>
              <a:rPr lang="zh-TW" altLang="en-US" b="1" dirty="0"/>
              <a:t> </a:t>
            </a:r>
            <a:r>
              <a:rPr lang="en-US" altLang="zh-TW" b="1" dirty="0">
                <a:solidFill>
                  <a:schemeClr val="tx1"/>
                </a:solidFill>
              </a:rPr>
              <a:t>Sih-Yun Chen</a:t>
            </a:r>
          </a:p>
          <a:p>
            <a:r>
              <a:rPr lang="en-US" altLang="zh-TW" b="1" dirty="0"/>
              <a:t>Professor</a:t>
            </a:r>
            <a:r>
              <a:rPr lang="zh-TW" altLang="en-US" b="1" dirty="0"/>
              <a:t> </a:t>
            </a:r>
            <a:r>
              <a:rPr lang="en-US" altLang="zh-TW" b="1" dirty="0">
                <a:solidFill>
                  <a:schemeClr val="tx1"/>
                </a:solidFill>
              </a:rPr>
              <a:t>Ming-Bo Lin</a:t>
            </a:r>
            <a:endParaRPr lang="zh-TW" dirty="0">
              <a:solidFill>
                <a:schemeClr val="tx1"/>
              </a:solidFill>
            </a:endParaRPr>
          </a:p>
          <a:p>
            <a:endParaRPr lang="zh-TW" dirty="0"/>
          </a:p>
        </p:txBody>
      </p:sp>
    </p:spTree>
    <p:extLst>
      <p:ext uri="{BB962C8B-B14F-4D97-AF65-F5344CB8AC3E}">
        <p14:creationId xmlns:p14="http://schemas.microsoft.com/office/powerpoint/2010/main" val="23879509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77511" y="313510"/>
            <a:ext cx="8598907" cy="705394"/>
          </a:xfrm>
        </p:spPr>
        <p:txBody>
          <a:bodyPr/>
          <a:lstStyle/>
          <a:p>
            <a:r>
              <a:rPr lang="en-US" altLang="zh-TW" dirty="0"/>
              <a:t>Read File - Scripts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050253" y="2597907"/>
            <a:ext cx="7238612" cy="3925180"/>
          </a:xfrm>
        </p:spPr>
        <p:txBody>
          <a:bodyPr/>
          <a:lstStyle/>
          <a:p>
            <a:r>
              <a:rPr lang="zh-TW" altLang="en-US" dirty="0"/>
              <a:t>此時會報</a:t>
            </a:r>
            <a:r>
              <a:rPr lang="en-US" altLang="zh-TW" dirty="0"/>
              <a:t>.v</a:t>
            </a:r>
            <a:r>
              <a:rPr lang="zh-TW" altLang="en-US" dirty="0"/>
              <a:t>檔是否有語法上的錯誤 </a:t>
            </a:r>
            <a:r>
              <a:rPr lang="en-US" altLang="zh-TW" dirty="0"/>
              <a:t>(DC</a:t>
            </a:r>
            <a:r>
              <a:rPr lang="zh-TW" altLang="en-US" dirty="0"/>
              <a:t>不可合</a:t>
            </a:r>
            <a:r>
              <a:rPr lang="en-US" altLang="zh-TW" dirty="0"/>
              <a:t>)</a:t>
            </a:r>
          </a:p>
          <a:p>
            <a:r>
              <a:rPr lang="zh-TW" altLang="en-US" dirty="0"/>
              <a:t>檢查是否有</a:t>
            </a:r>
            <a:r>
              <a:rPr lang="en-US" altLang="zh-TW" dirty="0"/>
              <a:t>latch</a:t>
            </a:r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4771" y="1729455"/>
            <a:ext cx="7226166" cy="7936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2" name="矩形 51"/>
          <p:cNvSpPr/>
          <p:nvPr/>
        </p:nvSpPr>
        <p:spPr>
          <a:xfrm>
            <a:off x="766354" y="1410789"/>
            <a:ext cx="1027612" cy="304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RTL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766354" y="1985554"/>
            <a:ext cx="1027612" cy="2743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4" name="文字方塊 53"/>
          <p:cNvSpPr txBox="1"/>
          <p:nvPr/>
        </p:nvSpPr>
        <p:spPr>
          <a:xfrm>
            <a:off x="1022640" y="1941602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DC</a:t>
            </a:r>
            <a:endParaRPr lang="zh-TW" altLang="en-US" dirty="0"/>
          </a:p>
        </p:txBody>
      </p:sp>
      <p:sp>
        <p:nvSpPr>
          <p:cNvPr id="55" name="矩形 54"/>
          <p:cNvSpPr/>
          <p:nvPr/>
        </p:nvSpPr>
        <p:spPr>
          <a:xfrm>
            <a:off x="759251" y="6200502"/>
            <a:ext cx="1027612" cy="304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ICC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836023" y="2310934"/>
            <a:ext cx="862148" cy="28697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dirty="0">
                <a:solidFill>
                  <a:schemeClr val="tx1"/>
                </a:solidFill>
              </a:rPr>
              <a:t>包</a:t>
            </a:r>
            <a:r>
              <a:rPr lang="en-US" altLang="zh-TW" sz="1200" dirty="0" err="1">
                <a:solidFill>
                  <a:schemeClr val="tx1"/>
                </a:solidFill>
              </a:rPr>
              <a:t>io</a:t>
            </a:r>
            <a:r>
              <a:rPr lang="en-US" altLang="zh-TW" sz="1200" dirty="0">
                <a:solidFill>
                  <a:schemeClr val="tx1"/>
                </a:solidFill>
              </a:rPr>
              <a:t> pad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836023" y="2728369"/>
            <a:ext cx="862148" cy="28697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100" dirty="0">
                <a:solidFill>
                  <a:schemeClr val="tx1"/>
                </a:solidFill>
              </a:rPr>
              <a:t>dv</a:t>
            </a:r>
            <a:r>
              <a:rPr lang="zh-TW" altLang="en-US" sz="1100" dirty="0">
                <a:solidFill>
                  <a:schemeClr val="tx1"/>
                </a:solidFill>
              </a:rPr>
              <a:t>環境設定</a:t>
            </a:r>
          </a:p>
        </p:txBody>
      </p:sp>
      <p:sp>
        <p:nvSpPr>
          <p:cNvPr id="58" name="矩形 57"/>
          <p:cNvSpPr/>
          <p:nvPr/>
        </p:nvSpPr>
        <p:spPr>
          <a:xfrm>
            <a:off x="836023" y="3145804"/>
            <a:ext cx="862148" cy="28697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100" dirty="0">
                <a:solidFill>
                  <a:schemeClr val="tx1"/>
                </a:solidFill>
              </a:rPr>
              <a:t>read file</a:t>
            </a:r>
            <a:endParaRPr lang="zh-TW" altLang="en-US" sz="1100" dirty="0">
              <a:solidFill>
                <a:schemeClr val="tx1"/>
              </a:solidFill>
            </a:endParaRPr>
          </a:p>
        </p:txBody>
      </p:sp>
      <p:cxnSp>
        <p:nvCxnSpPr>
          <p:cNvPr id="59" name="直線單箭頭接點 58"/>
          <p:cNvCxnSpPr/>
          <p:nvPr/>
        </p:nvCxnSpPr>
        <p:spPr>
          <a:xfrm>
            <a:off x="1264919" y="5937069"/>
            <a:ext cx="0" cy="26561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直線單箭頭接點 59"/>
          <p:cNvCxnSpPr/>
          <p:nvPr/>
        </p:nvCxnSpPr>
        <p:spPr>
          <a:xfrm>
            <a:off x="1264920" y="1719943"/>
            <a:ext cx="0" cy="26561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矩形 60"/>
          <p:cNvSpPr/>
          <p:nvPr/>
        </p:nvSpPr>
        <p:spPr>
          <a:xfrm>
            <a:off x="830528" y="3559255"/>
            <a:ext cx="862148" cy="28697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00" dirty="0">
                <a:solidFill>
                  <a:schemeClr val="tx1"/>
                </a:solidFill>
              </a:rPr>
              <a:t>constraints</a:t>
            </a:r>
            <a:endParaRPr lang="zh-TW" altLang="en-US" sz="1100" dirty="0">
              <a:solidFill>
                <a:schemeClr val="tx1"/>
              </a:solidFill>
            </a:endParaRPr>
          </a:p>
        </p:txBody>
      </p:sp>
      <p:sp>
        <p:nvSpPr>
          <p:cNvPr id="62" name="矩形 61"/>
          <p:cNvSpPr/>
          <p:nvPr/>
        </p:nvSpPr>
        <p:spPr>
          <a:xfrm>
            <a:off x="766354" y="1410789"/>
            <a:ext cx="1045028" cy="304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RTL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759251" y="1985554"/>
            <a:ext cx="1052131" cy="3944983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4" name="文字方塊 63"/>
          <p:cNvSpPr txBox="1"/>
          <p:nvPr/>
        </p:nvSpPr>
        <p:spPr>
          <a:xfrm>
            <a:off x="1022640" y="1941602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DC</a:t>
            </a:r>
            <a:endParaRPr lang="zh-TW" altLang="en-US" dirty="0"/>
          </a:p>
        </p:txBody>
      </p:sp>
      <p:sp>
        <p:nvSpPr>
          <p:cNvPr id="65" name="矩形 64"/>
          <p:cNvSpPr/>
          <p:nvPr/>
        </p:nvSpPr>
        <p:spPr>
          <a:xfrm>
            <a:off x="759251" y="6200502"/>
            <a:ext cx="1052130" cy="304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ICC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66" name="矩形 65"/>
          <p:cNvSpPr/>
          <p:nvPr/>
        </p:nvSpPr>
        <p:spPr>
          <a:xfrm>
            <a:off x="806009" y="2310934"/>
            <a:ext cx="956336" cy="28697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dirty="0">
                <a:solidFill>
                  <a:schemeClr val="tx1"/>
                </a:solidFill>
              </a:rPr>
              <a:t>包</a:t>
            </a:r>
            <a:r>
              <a:rPr lang="en-US" altLang="zh-TW" sz="1200" dirty="0">
                <a:solidFill>
                  <a:schemeClr val="tx1"/>
                </a:solidFill>
              </a:rPr>
              <a:t>IO pad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67" name="矩形 66"/>
          <p:cNvSpPr/>
          <p:nvPr/>
        </p:nvSpPr>
        <p:spPr>
          <a:xfrm>
            <a:off x="806009" y="3145804"/>
            <a:ext cx="956336" cy="286973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100" dirty="0">
                <a:solidFill>
                  <a:schemeClr val="tx1"/>
                </a:solidFill>
              </a:rPr>
              <a:t>read file</a:t>
            </a:r>
            <a:endParaRPr lang="zh-TW" altLang="en-US" sz="1100" dirty="0">
              <a:solidFill>
                <a:schemeClr val="tx1"/>
              </a:solidFill>
            </a:endParaRPr>
          </a:p>
        </p:txBody>
      </p:sp>
      <p:cxnSp>
        <p:nvCxnSpPr>
          <p:cNvPr id="68" name="直線單箭頭接點 67"/>
          <p:cNvCxnSpPr/>
          <p:nvPr/>
        </p:nvCxnSpPr>
        <p:spPr>
          <a:xfrm>
            <a:off x="1264919" y="5937069"/>
            <a:ext cx="0" cy="26561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直線單箭頭接點 68"/>
          <p:cNvCxnSpPr/>
          <p:nvPr/>
        </p:nvCxnSpPr>
        <p:spPr>
          <a:xfrm>
            <a:off x="1264920" y="1719943"/>
            <a:ext cx="0" cy="26561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矩形 69"/>
          <p:cNvSpPr/>
          <p:nvPr/>
        </p:nvSpPr>
        <p:spPr>
          <a:xfrm>
            <a:off x="806009" y="3563239"/>
            <a:ext cx="956336" cy="4902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00" dirty="0">
                <a:solidFill>
                  <a:schemeClr val="tx1"/>
                </a:solidFill>
              </a:rPr>
              <a:t>set environment</a:t>
            </a:r>
            <a:endParaRPr lang="zh-TW" altLang="en-US" sz="1100" dirty="0">
              <a:solidFill>
                <a:schemeClr val="tx1"/>
              </a:solidFill>
            </a:endParaRPr>
          </a:p>
        </p:txBody>
      </p:sp>
      <p:sp>
        <p:nvSpPr>
          <p:cNvPr id="71" name="矩形 70"/>
          <p:cNvSpPr/>
          <p:nvPr/>
        </p:nvSpPr>
        <p:spPr>
          <a:xfrm>
            <a:off x="804403" y="4172838"/>
            <a:ext cx="956336" cy="4902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00" dirty="0">
                <a:solidFill>
                  <a:schemeClr val="tx1"/>
                </a:solidFill>
              </a:rPr>
              <a:t>set constraints</a:t>
            </a:r>
            <a:endParaRPr lang="zh-TW" altLang="en-US" sz="1100" dirty="0">
              <a:solidFill>
                <a:schemeClr val="tx1"/>
              </a:solidFill>
            </a:endParaRPr>
          </a:p>
        </p:txBody>
      </p:sp>
      <p:sp>
        <p:nvSpPr>
          <p:cNvPr id="72" name="矩形 71"/>
          <p:cNvSpPr/>
          <p:nvPr/>
        </p:nvSpPr>
        <p:spPr>
          <a:xfrm>
            <a:off x="804403" y="4782437"/>
            <a:ext cx="956336" cy="4902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100" dirty="0">
                <a:solidFill>
                  <a:schemeClr val="tx1"/>
                </a:solidFill>
              </a:rPr>
              <a:t>compile</a:t>
            </a:r>
            <a:endParaRPr lang="zh-TW" altLang="en-US" sz="1100" dirty="0">
              <a:solidFill>
                <a:schemeClr val="tx1"/>
              </a:solidFill>
            </a:endParaRPr>
          </a:p>
        </p:txBody>
      </p:sp>
      <p:sp>
        <p:nvSpPr>
          <p:cNvPr id="73" name="矩形 72"/>
          <p:cNvSpPr/>
          <p:nvPr/>
        </p:nvSpPr>
        <p:spPr>
          <a:xfrm>
            <a:off x="804403" y="5396019"/>
            <a:ext cx="956336" cy="4902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100" dirty="0">
                <a:solidFill>
                  <a:schemeClr val="tx1"/>
                </a:solidFill>
              </a:rPr>
              <a:t>analysis</a:t>
            </a:r>
          </a:p>
          <a:p>
            <a:pPr algn="ctr"/>
            <a:r>
              <a:rPr lang="en-US" altLang="zh-TW" sz="1100" dirty="0">
                <a:solidFill>
                  <a:schemeClr val="tx1"/>
                </a:solidFill>
              </a:rPr>
              <a:t>report</a:t>
            </a:r>
            <a:endParaRPr lang="zh-TW" altLang="en-US" sz="1100" dirty="0">
              <a:solidFill>
                <a:schemeClr val="tx1"/>
              </a:solidFill>
            </a:endParaRPr>
          </a:p>
        </p:txBody>
      </p:sp>
      <p:sp>
        <p:nvSpPr>
          <p:cNvPr id="74" name="矩形 73"/>
          <p:cNvSpPr/>
          <p:nvPr/>
        </p:nvSpPr>
        <p:spPr>
          <a:xfrm>
            <a:off x="806009" y="2728369"/>
            <a:ext cx="956336" cy="28697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900" dirty="0">
                <a:solidFill>
                  <a:schemeClr val="tx1"/>
                </a:solidFill>
              </a:rPr>
              <a:t>Design Setup</a:t>
            </a:r>
            <a:endParaRPr lang="zh-TW" altLang="en-US" sz="900" dirty="0">
              <a:solidFill>
                <a:schemeClr val="tx1"/>
              </a:solidFill>
            </a:endParaRPr>
          </a:p>
        </p:txBody>
      </p:sp>
      <p:grpSp>
        <p:nvGrpSpPr>
          <p:cNvPr id="79" name="群組 78"/>
          <p:cNvGrpSpPr/>
          <p:nvPr/>
        </p:nvGrpSpPr>
        <p:grpSpPr>
          <a:xfrm>
            <a:off x="4509604" y="3083864"/>
            <a:ext cx="5782957" cy="3469055"/>
            <a:chOff x="4509604" y="3083864"/>
            <a:chExt cx="5782957" cy="3469055"/>
          </a:xfrm>
        </p:grpSpPr>
        <p:pic>
          <p:nvPicPr>
            <p:cNvPr id="15" name="圖片 1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09604" y="3083864"/>
              <a:ext cx="4461676" cy="346905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6" name="文字方塊 15"/>
            <p:cNvSpPr txBox="1"/>
            <p:nvPr/>
          </p:nvSpPr>
          <p:spPr>
            <a:xfrm>
              <a:off x="8626784" y="5304207"/>
              <a:ext cx="1665777" cy="369332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altLang="zh-TW" dirty="0"/>
                <a:t>source scripts</a:t>
              </a:r>
              <a:endParaRPr lang="zh-TW" altLang="en-US" dirty="0"/>
            </a:p>
          </p:txBody>
        </p:sp>
        <p:cxnSp>
          <p:nvCxnSpPr>
            <p:cNvPr id="76" name="直線單箭頭接點 75"/>
            <p:cNvCxnSpPr/>
            <p:nvPr/>
          </p:nvCxnSpPr>
          <p:spPr>
            <a:xfrm flipH="1">
              <a:off x="5791201" y="5506720"/>
              <a:ext cx="2814319" cy="75184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7A5AD-5AEC-42D0-A3BE-F46B40576360}" type="slidenum">
              <a:rPr lang="en-US" altLang="zh-TW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502272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77511" y="313510"/>
            <a:ext cx="8598907" cy="705394"/>
          </a:xfrm>
        </p:spPr>
        <p:txBody>
          <a:bodyPr/>
          <a:lstStyle/>
          <a:p>
            <a:r>
              <a:rPr lang="en-US" altLang="zh-TW" dirty="0"/>
              <a:t>Set Environment</a:t>
            </a:r>
            <a:endParaRPr lang="zh-TW" altLang="en-US" dirty="0"/>
          </a:p>
        </p:txBody>
      </p:sp>
      <p:grpSp>
        <p:nvGrpSpPr>
          <p:cNvPr id="104" name="群組 103"/>
          <p:cNvGrpSpPr/>
          <p:nvPr/>
        </p:nvGrpSpPr>
        <p:grpSpPr>
          <a:xfrm>
            <a:off x="2654634" y="1985554"/>
            <a:ext cx="5252229" cy="2990201"/>
            <a:chOff x="2611092" y="1463654"/>
            <a:chExt cx="5252229" cy="2990201"/>
          </a:xfrm>
        </p:grpSpPr>
        <p:grpSp>
          <p:nvGrpSpPr>
            <p:cNvPr id="102" name="群組 101"/>
            <p:cNvGrpSpPr/>
            <p:nvPr/>
          </p:nvGrpSpPr>
          <p:grpSpPr>
            <a:xfrm>
              <a:off x="2611092" y="1463654"/>
              <a:ext cx="5252229" cy="2529429"/>
              <a:chOff x="2811389" y="1772604"/>
              <a:chExt cx="5252229" cy="2529429"/>
            </a:xfrm>
          </p:grpSpPr>
          <p:sp>
            <p:nvSpPr>
              <p:cNvPr id="4" name="矩形 3"/>
              <p:cNvSpPr/>
              <p:nvPr/>
            </p:nvSpPr>
            <p:spPr>
              <a:xfrm>
                <a:off x="4389120" y="2133600"/>
                <a:ext cx="1759131" cy="216843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6" name="矩形 15"/>
              <p:cNvSpPr/>
              <p:nvPr/>
            </p:nvSpPr>
            <p:spPr>
              <a:xfrm>
                <a:off x="4554583" y="2310934"/>
                <a:ext cx="374468" cy="28697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9" name="矩形 18"/>
              <p:cNvSpPr/>
              <p:nvPr/>
            </p:nvSpPr>
            <p:spPr>
              <a:xfrm>
                <a:off x="4554583" y="2775241"/>
                <a:ext cx="374468" cy="28697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7" name="矩形 16"/>
              <p:cNvSpPr/>
              <p:nvPr/>
            </p:nvSpPr>
            <p:spPr>
              <a:xfrm>
                <a:off x="5268685" y="2310934"/>
                <a:ext cx="653144" cy="7719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2" name="矩形 21"/>
              <p:cNvSpPr/>
              <p:nvPr/>
            </p:nvSpPr>
            <p:spPr>
              <a:xfrm>
                <a:off x="4554583" y="3360070"/>
                <a:ext cx="1367246" cy="49782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23" name="直線接點 22"/>
              <p:cNvCxnSpPr>
                <a:stCxn id="16" idx="3"/>
              </p:cNvCxnSpPr>
              <p:nvPr/>
            </p:nvCxnSpPr>
            <p:spPr>
              <a:xfrm>
                <a:off x="4929051" y="2454421"/>
                <a:ext cx="330926" cy="1396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" name="直線接點 24"/>
              <p:cNvCxnSpPr/>
              <p:nvPr/>
            </p:nvCxnSpPr>
            <p:spPr>
              <a:xfrm>
                <a:off x="4933405" y="2545861"/>
                <a:ext cx="330926" cy="1396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" name="直線接點 25"/>
              <p:cNvCxnSpPr/>
              <p:nvPr/>
            </p:nvCxnSpPr>
            <p:spPr>
              <a:xfrm>
                <a:off x="4933405" y="2876786"/>
                <a:ext cx="330926" cy="1396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" name="直線接點 26"/>
              <p:cNvCxnSpPr/>
              <p:nvPr/>
            </p:nvCxnSpPr>
            <p:spPr>
              <a:xfrm>
                <a:off x="4937759" y="2968226"/>
                <a:ext cx="330926" cy="1396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" name="直線接點 28"/>
              <p:cNvCxnSpPr/>
              <p:nvPr/>
            </p:nvCxnSpPr>
            <p:spPr>
              <a:xfrm>
                <a:off x="5094514" y="2454421"/>
                <a:ext cx="8709" cy="89837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1" name="等腰三角形 30"/>
              <p:cNvSpPr/>
              <p:nvPr/>
            </p:nvSpPr>
            <p:spPr>
              <a:xfrm rot="5400000">
                <a:off x="3990856" y="2330529"/>
                <a:ext cx="178425" cy="139235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3" name="等腰三角形 32"/>
              <p:cNvSpPr/>
              <p:nvPr/>
            </p:nvSpPr>
            <p:spPr>
              <a:xfrm rot="5400000">
                <a:off x="4369525" y="4017298"/>
                <a:ext cx="178425" cy="139235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35" name="直線接點 34"/>
              <p:cNvCxnSpPr>
                <a:stCxn id="31" idx="0"/>
              </p:cNvCxnSpPr>
              <p:nvPr/>
            </p:nvCxnSpPr>
            <p:spPr>
              <a:xfrm>
                <a:off x="4149686" y="2400147"/>
                <a:ext cx="387480" cy="3419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7" name="直線接點 36"/>
              <p:cNvCxnSpPr/>
              <p:nvPr/>
            </p:nvCxnSpPr>
            <p:spPr>
              <a:xfrm>
                <a:off x="3817620" y="2400300"/>
                <a:ext cx="168678" cy="3265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9" name="等腰三角形 38"/>
              <p:cNvSpPr/>
              <p:nvPr/>
            </p:nvSpPr>
            <p:spPr>
              <a:xfrm rot="5400000">
                <a:off x="3998476" y="2841069"/>
                <a:ext cx="178425" cy="139235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40" name="直線接點 39"/>
              <p:cNvCxnSpPr>
                <a:stCxn id="39" idx="0"/>
              </p:cNvCxnSpPr>
              <p:nvPr/>
            </p:nvCxnSpPr>
            <p:spPr>
              <a:xfrm>
                <a:off x="4157306" y="2910687"/>
                <a:ext cx="387480" cy="3419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1" name="直線接點 40"/>
              <p:cNvCxnSpPr/>
              <p:nvPr/>
            </p:nvCxnSpPr>
            <p:spPr>
              <a:xfrm>
                <a:off x="3825240" y="2910840"/>
                <a:ext cx="168678" cy="3265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2" name="直線接點 41"/>
              <p:cNvCxnSpPr/>
              <p:nvPr/>
            </p:nvCxnSpPr>
            <p:spPr>
              <a:xfrm>
                <a:off x="4198569" y="3480282"/>
                <a:ext cx="330926" cy="1396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3" name="直線接點 42"/>
              <p:cNvCxnSpPr/>
              <p:nvPr/>
            </p:nvCxnSpPr>
            <p:spPr>
              <a:xfrm>
                <a:off x="4202923" y="3571722"/>
                <a:ext cx="330926" cy="1396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" name="直線接點 43"/>
              <p:cNvCxnSpPr/>
              <p:nvPr/>
            </p:nvCxnSpPr>
            <p:spPr>
              <a:xfrm>
                <a:off x="4206189" y="3655542"/>
                <a:ext cx="330926" cy="1396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5" name="直線接點 44"/>
              <p:cNvCxnSpPr/>
              <p:nvPr/>
            </p:nvCxnSpPr>
            <p:spPr>
              <a:xfrm>
                <a:off x="4210543" y="3746982"/>
                <a:ext cx="330926" cy="1396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6" name="直線接點 45"/>
              <p:cNvCxnSpPr/>
              <p:nvPr/>
            </p:nvCxnSpPr>
            <p:spPr>
              <a:xfrm flipV="1">
                <a:off x="5934891" y="3475425"/>
                <a:ext cx="709749" cy="76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7" name="直線接點 46"/>
              <p:cNvCxnSpPr/>
              <p:nvPr/>
            </p:nvCxnSpPr>
            <p:spPr>
              <a:xfrm>
                <a:off x="5939245" y="3566941"/>
                <a:ext cx="330926" cy="1396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8" name="直線接點 47"/>
              <p:cNvCxnSpPr/>
              <p:nvPr/>
            </p:nvCxnSpPr>
            <p:spPr>
              <a:xfrm>
                <a:off x="5934891" y="3655542"/>
                <a:ext cx="330926" cy="1396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9" name="直線接點 48"/>
              <p:cNvCxnSpPr/>
              <p:nvPr/>
            </p:nvCxnSpPr>
            <p:spPr>
              <a:xfrm>
                <a:off x="5934891" y="3748454"/>
                <a:ext cx="330926" cy="1396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58" name="群組 57"/>
              <p:cNvGrpSpPr/>
              <p:nvPr/>
            </p:nvGrpSpPr>
            <p:grpSpPr>
              <a:xfrm>
                <a:off x="5934891" y="2652540"/>
                <a:ext cx="213360" cy="315685"/>
                <a:chOff x="5934891" y="2652541"/>
                <a:chExt cx="342900" cy="268096"/>
              </a:xfrm>
            </p:grpSpPr>
            <p:cxnSp>
              <p:nvCxnSpPr>
                <p:cNvPr id="50" name="直線接點 49"/>
                <p:cNvCxnSpPr/>
                <p:nvPr/>
              </p:nvCxnSpPr>
              <p:spPr>
                <a:xfrm>
                  <a:off x="5934891" y="2652541"/>
                  <a:ext cx="330926" cy="139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直線接點 50"/>
                <p:cNvCxnSpPr/>
                <p:nvPr/>
              </p:nvCxnSpPr>
              <p:spPr>
                <a:xfrm>
                  <a:off x="5939245" y="2743981"/>
                  <a:ext cx="330926" cy="139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直線接點 51"/>
                <p:cNvCxnSpPr/>
                <p:nvPr/>
              </p:nvCxnSpPr>
              <p:spPr>
                <a:xfrm>
                  <a:off x="5942511" y="2827801"/>
                  <a:ext cx="330926" cy="139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直線接點 52"/>
                <p:cNvCxnSpPr/>
                <p:nvPr/>
              </p:nvCxnSpPr>
              <p:spPr>
                <a:xfrm>
                  <a:off x="5946865" y="2919241"/>
                  <a:ext cx="330926" cy="139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60" name="直線接點 59"/>
              <p:cNvCxnSpPr/>
              <p:nvPr/>
            </p:nvCxnSpPr>
            <p:spPr>
              <a:xfrm flipV="1">
                <a:off x="5928360" y="2453640"/>
                <a:ext cx="525780" cy="781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4" name="直線接點 63"/>
              <p:cNvCxnSpPr/>
              <p:nvPr/>
            </p:nvCxnSpPr>
            <p:spPr>
              <a:xfrm>
                <a:off x="6457405" y="2455816"/>
                <a:ext cx="0" cy="24969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直線接點 65"/>
              <p:cNvCxnSpPr/>
              <p:nvPr/>
            </p:nvCxnSpPr>
            <p:spPr>
              <a:xfrm>
                <a:off x="6386856" y="2715950"/>
                <a:ext cx="149296" cy="127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直線接點 66"/>
              <p:cNvCxnSpPr/>
              <p:nvPr/>
            </p:nvCxnSpPr>
            <p:spPr>
              <a:xfrm>
                <a:off x="6386856" y="2777525"/>
                <a:ext cx="149296" cy="127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直線接點 70"/>
              <p:cNvCxnSpPr/>
              <p:nvPr/>
            </p:nvCxnSpPr>
            <p:spPr>
              <a:xfrm>
                <a:off x="6454140" y="2787433"/>
                <a:ext cx="0" cy="12325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74" name="等腰三角形 73"/>
              <p:cNvSpPr/>
              <p:nvPr/>
            </p:nvSpPr>
            <p:spPr>
              <a:xfrm flipV="1">
                <a:off x="6404988" y="2903610"/>
                <a:ext cx="99661" cy="75139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5" name="等腰三角形 74"/>
              <p:cNvSpPr/>
              <p:nvPr/>
            </p:nvSpPr>
            <p:spPr>
              <a:xfrm rot="5400000">
                <a:off x="6614097" y="3396057"/>
                <a:ext cx="178425" cy="139235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76" name="直線接點 75"/>
              <p:cNvCxnSpPr>
                <a:stCxn id="75" idx="0"/>
              </p:cNvCxnSpPr>
              <p:nvPr/>
            </p:nvCxnSpPr>
            <p:spPr>
              <a:xfrm>
                <a:off x="6772927" y="3465675"/>
                <a:ext cx="387480" cy="3419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78" name="等腰三角形 77"/>
              <p:cNvSpPr/>
              <p:nvPr/>
            </p:nvSpPr>
            <p:spPr>
              <a:xfrm rot="5400000">
                <a:off x="6614097" y="3593023"/>
                <a:ext cx="178425" cy="139235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79" name="直線接點 78"/>
              <p:cNvCxnSpPr>
                <a:stCxn id="78" idx="0"/>
              </p:cNvCxnSpPr>
              <p:nvPr/>
            </p:nvCxnSpPr>
            <p:spPr>
              <a:xfrm>
                <a:off x="6772927" y="3662641"/>
                <a:ext cx="387480" cy="3419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直線接點 79"/>
              <p:cNvCxnSpPr/>
              <p:nvPr/>
            </p:nvCxnSpPr>
            <p:spPr>
              <a:xfrm>
                <a:off x="6440861" y="3662794"/>
                <a:ext cx="168678" cy="3265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81" name="等腰三角形 80"/>
              <p:cNvSpPr/>
              <p:nvPr/>
            </p:nvSpPr>
            <p:spPr>
              <a:xfrm rot="5400000">
                <a:off x="6614097" y="3788279"/>
                <a:ext cx="178425" cy="139235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82" name="直線接點 81"/>
              <p:cNvCxnSpPr>
                <a:stCxn id="81" idx="0"/>
              </p:cNvCxnSpPr>
              <p:nvPr/>
            </p:nvCxnSpPr>
            <p:spPr>
              <a:xfrm>
                <a:off x="6772927" y="3857897"/>
                <a:ext cx="387480" cy="3419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直線接點 82"/>
              <p:cNvCxnSpPr/>
              <p:nvPr/>
            </p:nvCxnSpPr>
            <p:spPr>
              <a:xfrm>
                <a:off x="6440861" y="3858050"/>
                <a:ext cx="168678" cy="3265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直線接點 85"/>
              <p:cNvCxnSpPr/>
              <p:nvPr/>
            </p:nvCxnSpPr>
            <p:spPr>
              <a:xfrm flipV="1">
                <a:off x="6441948" y="3475425"/>
                <a:ext cx="0" cy="382472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直線接點 87"/>
              <p:cNvCxnSpPr/>
              <p:nvPr/>
            </p:nvCxnSpPr>
            <p:spPr>
              <a:xfrm>
                <a:off x="3992714" y="4093311"/>
                <a:ext cx="387480" cy="3419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89" name="文字方塊 88"/>
              <p:cNvSpPr txBox="1"/>
              <p:nvPr/>
            </p:nvSpPr>
            <p:spPr>
              <a:xfrm>
                <a:off x="4295824" y="1772604"/>
                <a:ext cx="201048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200" dirty="0"/>
                  <a:t>set_operating_conditions</a:t>
                </a:r>
                <a:endParaRPr lang="zh-TW" altLang="en-US" sz="1200" dirty="0"/>
              </a:p>
            </p:txBody>
          </p:sp>
          <p:sp>
            <p:nvSpPr>
              <p:cNvPr id="90" name="橢圓 89"/>
              <p:cNvSpPr/>
              <p:nvPr/>
            </p:nvSpPr>
            <p:spPr>
              <a:xfrm>
                <a:off x="4099016" y="1802398"/>
                <a:ext cx="214346" cy="212950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200" dirty="0"/>
                  <a:t>1</a:t>
                </a:r>
                <a:endParaRPr lang="zh-TW" altLang="en-US" sz="1200" dirty="0"/>
              </a:p>
            </p:txBody>
          </p:sp>
          <p:sp>
            <p:nvSpPr>
              <p:cNvPr id="91" name="文字方塊 90"/>
              <p:cNvSpPr txBox="1"/>
              <p:nvPr/>
            </p:nvSpPr>
            <p:spPr>
              <a:xfrm>
                <a:off x="3008197" y="2474020"/>
                <a:ext cx="130516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200" dirty="0"/>
                  <a:t>set_input_delay</a:t>
                </a:r>
                <a:endParaRPr lang="zh-TW" altLang="en-US" sz="1200" dirty="0"/>
              </a:p>
            </p:txBody>
          </p:sp>
          <p:sp>
            <p:nvSpPr>
              <p:cNvPr id="92" name="橢圓 91"/>
              <p:cNvSpPr/>
              <p:nvPr/>
            </p:nvSpPr>
            <p:spPr>
              <a:xfrm>
                <a:off x="2811389" y="2503814"/>
                <a:ext cx="214346" cy="212950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200" dirty="0"/>
                  <a:t>2</a:t>
                </a:r>
                <a:endParaRPr lang="zh-TW" altLang="en-US" sz="1200" dirty="0"/>
              </a:p>
            </p:txBody>
          </p:sp>
          <p:sp>
            <p:nvSpPr>
              <p:cNvPr id="93" name="文字方塊 92"/>
              <p:cNvSpPr txBox="1"/>
              <p:nvPr/>
            </p:nvSpPr>
            <p:spPr>
              <a:xfrm>
                <a:off x="3022996" y="3012975"/>
                <a:ext cx="128432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200" dirty="0"/>
                  <a:t>set_driving_cell</a:t>
                </a:r>
                <a:endParaRPr lang="zh-TW" altLang="en-US" sz="1200" dirty="0"/>
              </a:p>
            </p:txBody>
          </p:sp>
          <p:sp>
            <p:nvSpPr>
              <p:cNvPr id="94" name="橢圓 93"/>
              <p:cNvSpPr/>
              <p:nvPr/>
            </p:nvSpPr>
            <p:spPr>
              <a:xfrm>
                <a:off x="2826188" y="3042769"/>
                <a:ext cx="214346" cy="212950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200" dirty="0"/>
                  <a:t>3</a:t>
                </a:r>
                <a:endParaRPr lang="zh-TW" altLang="en-US" sz="1200" dirty="0"/>
              </a:p>
            </p:txBody>
          </p:sp>
          <p:sp>
            <p:nvSpPr>
              <p:cNvPr id="95" name="文字方塊 94"/>
              <p:cNvSpPr txBox="1"/>
              <p:nvPr/>
            </p:nvSpPr>
            <p:spPr>
              <a:xfrm>
                <a:off x="6830500" y="2433185"/>
                <a:ext cx="78521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200" dirty="0"/>
                  <a:t>set_load</a:t>
                </a:r>
                <a:endParaRPr lang="zh-TW" altLang="en-US" sz="1200" dirty="0"/>
              </a:p>
            </p:txBody>
          </p:sp>
          <p:sp>
            <p:nvSpPr>
              <p:cNvPr id="96" name="橢圓 95"/>
              <p:cNvSpPr/>
              <p:nvPr/>
            </p:nvSpPr>
            <p:spPr>
              <a:xfrm>
                <a:off x="6633692" y="2462979"/>
                <a:ext cx="214346" cy="212950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200" dirty="0"/>
                  <a:t>4</a:t>
                </a:r>
                <a:endParaRPr lang="zh-TW" altLang="en-US" sz="1200" dirty="0"/>
              </a:p>
            </p:txBody>
          </p:sp>
          <p:sp>
            <p:nvSpPr>
              <p:cNvPr id="97" name="文字方塊 96"/>
              <p:cNvSpPr txBox="1"/>
              <p:nvPr/>
            </p:nvSpPr>
            <p:spPr>
              <a:xfrm>
                <a:off x="6644640" y="3965953"/>
                <a:ext cx="141897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200" dirty="0"/>
                  <a:t>set_output_delay</a:t>
                </a:r>
                <a:endParaRPr lang="zh-TW" altLang="en-US" sz="1200" dirty="0"/>
              </a:p>
            </p:txBody>
          </p:sp>
          <p:sp>
            <p:nvSpPr>
              <p:cNvPr id="98" name="橢圓 97"/>
              <p:cNvSpPr/>
              <p:nvPr/>
            </p:nvSpPr>
            <p:spPr>
              <a:xfrm>
                <a:off x="6447832" y="3995747"/>
                <a:ext cx="214346" cy="212950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200" dirty="0"/>
                  <a:t>5</a:t>
                </a:r>
                <a:endParaRPr lang="zh-TW" altLang="en-US" sz="1200" dirty="0"/>
              </a:p>
            </p:txBody>
          </p:sp>
          <p:sp>
            <p:nvSpPr>
              <p:cNvPr id="99" name="文字方塊 98"/>
              <p:cNvSpPr txBox="1"/>
              <p:nvPr/>
            </p:nvSpPr>
            <p:spPr>
              <a:xfrm>
                <a:off x="4508254" y="3819731"/>
                <a:ext cx="168873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200" dirty="0"/>
                  <a:t>set_wire_load_model</a:t>
                </a:r>
                <a:endParaRPr lang="zh-TW" altLang="en-US" sz="1200" dirty="0"/>
              </a:p>
            </p:txBody>
          </p:sp>
          <p:sp>
            <p:nvSpPr>
              <p:cNvPr id="100" name="橢圓 99"/>
              <p:cNvSpPr/>
              <p:nvPr/>
            </p:nvSpPr>
            <p:spPr>
              <a:xfrm>
                <a:off x="4335706" y="3849525"/>
                <a:ext cx="214346" cy="212950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200" dirty="0"/>
                  <a:t>6</a:t>
                </a:r>
                <a:endParaRPr lang="zh-TW" altLang="en-US" sz="1200" dirty="0"/>
              </a:p>
            </p:txBody>
          </p:sp>
          <p:sp>
            <p:nvSpPr>
              <p:cNvPr id="101" name="文字方塊 100"/>
              <p:cNvSpPr txBox="1"/>
              <p:nvPr/>
            </p:nvSpPr>
            <p:spPr>
              <a:xfrm>
                <a:off x="2960088" y="3956000"/>
                <a:ext cx="107247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200" dirty="0"/>
                  <a:t>create_clock</a:t>
                </a:r>
                <a:endParaRPr lang="zh-TW" altLang="en-US" sz="1200" dirty="0"/>
              </a:p>
            </p:txBody>
          </p:sp>
        </p:grpSp>
        <p:sp>
          <p:nvSpPr>
            <p:cNvPr id="103" name="文字方塊 102"/>
            <p:cNvSpPr txBox="1"/>
            <p:nvPr/>
          </p:nvSpPr>
          <p:spPr>
            <a:xfrm>
              <a:off x="4371756" y="4084523"/>
              <a:ext cx="13131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My design</a:t>
              </a:r>
              <a:endParaRPr lang="zh-TW" altLang="en-US" dirty="0"/>
            </a:p>
          </p:txBody>
        </p:sp>
      </p:grpSp>
      <p:sp>
        <p:nvSpPr>
          <p:cNvPr id="129" name="矩形 128"/>
          <p:cNvSpPr/>
          <p:nvPr/>
        </p:nvSpPr>
        <p:spPr>
          <a:xfrm>
            <a:off x="766354" y="1410789"/>
            <a:ext cx="1027612" cy="304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RTL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30" name="矩形 129"/>
          <p:cNvSpPr/>
          <p:nvPr/>
        </p:nvSpPr>
        <p:spPr>
          <a:xfrm>
            <a:off x="766354" y="1985554"/>
            <a:ext cx="1027612" cy="2743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1" name="文字方塊 130"/>
          <p:cNvSpPr txBox="1"/>
          <p:nvPr/>
        </p:nvSpPr>
        <p:spPr>
          <a:xfrm>
            <a:off x="1022640" y="1941602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DC</a:t>
            </a:r>
            <a:endParaRPr lang="zh-TW" altLang="en-US" dirty="0"/>
          </a:p>
        </p:txBody>
      </p:sp>
      <p:sp>
        <p:nvSpPr>
          <p:cNvPr id="132" name="矩形 131"/>
          <p:cNvSpPr/>
          <p:nvPr/>
        </p:nvSpPr>
        <p:spPr>
          <a:xfrm>
            <a:off x="759251" y="6200502"/>
            <a:ext cx="1027612" cy="304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ICC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33" name="矩形 132"/>
          <p:cNvSpPr/>
          <p:nvPr/>
        </p:nvSpPr>
        <p:spPr>
          <a:xfrm>
            <a:off x="836023" y="2310934"/>
            <a:ext cx="862148" cy="28697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dirty="0">
                <a:solidFill>
                  <a:schemeClr val="tx1"/>
                </a:solidFill>
              </a:rPr>
              <a:t>包</a:t>
            </a:r>
            <a:r>
              <a:rPr lang="en-US" altLang="zh-TW" sz="1200" dirty="0" err="1">
                <a:solidFill>
                  <a:schemeClr val="tx1"/>
                </a:solidFill>
              </a:rPr>
              <a:t>io</a:t>
            </a:r>
            <a:r>
              <a:rPr lang="en-US" altLang="zh-TW" sz="1200" dirty="0">
                <a:solidFill>
                  <a:schemeClr val="tx1"/>
                </a:solidFill>
              </a:rPr>
              <a:t> pad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134" name="矩形 133"/>
          <p:cNvSpPr/>
          <p:nvPr/>
        </p:nvSpPr>
        <p:spPr>
          <a:xfrm>
            <a:off x="836023" y="2728369"/>
            <a:ext cx="862148" cy="28697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100" dirty="0">
                <a:solidFill>
                  <a:schemeClr val="tx1"/>
                </a:solidFill>
              </a:rPr>
              <a:t>dv</a:t>
            </a:r>
            <a:r>
              <a:rPr lang="zh-TW" altLang="en-US" sz="1100" dirty="0">
                <a:solidFill>
                  <a:schemeClr val="tx1"/>
                </a:solidFill>
              </a:rPr>
              <a:t>環境設定</a:t>
            </a:r>
          </a:p>
        </p:txBody>
      </p:sp>
      <p:sp>
        <p:nvSpPr>
          <p:cNvPr id="135" name="矩形 134"/>
          <p:cNvSpPr/>
          <p:nvPr/>
        </p:nvSpPr>
        <p:spPr>
          <a:xfrm>
            <a:off x="836023" y="3145804"/>
            <a:ext cx="862148" cy="28697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100" dirty="0">
                <a:solidFill>
                  <a:schemeClr val="tx1"/>
                </a:solidFill>
              </a:rPr>
              <a:t>read file</a:t>
            </a:r>
            <a:endParaRPr lang="zh-TW" altLang="en-US" sz="1100" dirty="0">
              <a:solidFill>
                <a:schemeClr val="tx1"/>
              </a:solidFill>
            </a:endParaRPr>
          </a:p>
        </p:txBody>
      </p:sp>
      <p:cxnSp>
        <p:nvCxnSpPr>
          <p:cNvPr id="136" name="直線單箭頭接點 135"/>
          <p:cNvCxnSpPr/>
          <p:nvPr/>
        </p:nvCxnSpPr>
        <p:spPr>
          <a:xfrm>
            <a:off x="1264919" y="5937069"/>
            <a:ext cx="0" cy="26561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7" name="直線單箭頭接點 136"/>
          <p:cNvCxnSpPr/>
          <p:nvPr/>
        </p:nvCxnSpPr>
        <p:spPr>
          <a:xfrm>
            <a:off x="1264920" y="1719943"/>
            <a:ext cx="0" cy="26561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8" name="矩形 137"/>
          <p:cNvSpPr/>
          <p:nvPr/>
        </p:nvSpPr>
        <p:spPr>
          <a:xfrm>
            <a:off x="830528" y="3559255"/>
            <a:ext cx="862148" cy="28697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00" dirty="0">
                <a:solidFill>
                  <a:schemeClr val="tx1"/>
                </a:solidFill>
              </a:rPr>
              <a:t>constraints</a:t>
            </a:r>
            <a:endParaRPr lang="zh-TW" altLang="en-US" sz="1100" dirty="0">
              <a:solidFill>
                <a:schemeClr val="tx1"/>
              </a:solidFill>
            </a:endParaRPr>
          </a:p>
        </p:txBody>
      </p:sp>
      <p:sp>
        <p:nvSpPr>
          <p:cNvPr id="139" name="矩形 138"/>
          <p:cNvSpPr/>
          <p:nvPr/>
        </p:nvSpPr>
        <p:spPr>
          <a:xfrm>
            <a:off x="766354" y="1410789"/>
            <a:ext cx="1045028" cy="304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RTL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40" name="矩形 139"/>
          <p:cNvSpPr/>
          <p:nvPr/>
        </p:nvSpPr>
        <p:spPr>
          <a:xfrm>
            <a:off x="759251" y="1985554"/>
            <a:ext cx="1052131" cy="3944983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1" name="文字方塊 140"/>
          <p:cNvSpPr txBox="1"/>
          <p:nvPr/>
        </p:nvSpPr>
        <p:spPr>
          <a:xfrm>
            <a:off x="1022640" y="1941602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DC</a:t>
            </a:r>
            <a:endParaRPr lang="zh-TW" altLang="en-US" dirty="0"/>
          </a:p>
        </p:txBody>
      </p:sp>
      <p:sp>
        <p:nvSpPr>
          <p:cNvPr id="142" name="矩形 141"/>
          <p:cNvSpPr/>
          <p:nvPr/>
        </p:nvSpPr>
        <p:spPr>
          <a:xfrm>
            <a:off x="759251" y="6200502"/>
            <a:ext cx="1052130" cy="304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ICC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43" name="矩形 142"/>
          <p:cNvSpPr/>
          <p:nvPr/>
        </p:nvSpPr>
        <p:spPr>
          <a:xfrm>
            <a:off x="806009" y="2310934"/>
            <a:ext cx="956336" cy="28697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dirty="0">
                <a:solidFill>
                  <a:schemeClr val="tx1"/>
                </a:solidFill>
              </a:rPr>
              <a:t>包</a:t>
            </a:r>
            <a:r>
              <a:rPr lang="en-US" altLang="zh-TW" sz="1200" dirty="0">
                <a:solidFill>
                  <a:schemeClr val="tx1"/>
                </a:solidFill>
              </a:rPr>
              <a:t>IO pad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144" name="矩形 143"/>
          <p:cNvSpPr/>
          <p:nvPr/>
        </p:nvSpPr>
        <p:spPr>
          <a:xfrm>
            <a:off x="806009" y="3145804"/>
            <a:ext cx="956336" cy="2869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100" dirty="0">
                <a:solidFill>
                  <a:schemeClr val="tx1"/>
                </a:solidFill>
              </a:rPr>
              <a:t>read file</a:t>
            </a:r>
            <a:endParaRPr lang="zh-TW" altLang="en-US" sz="1100" dirty="0">
              <a:solidFill>
                <a:schemeClr val="tx1"/>
              </a:solidFill>
            </a:endParaRPr>
          </a:p>
        </p:txBody>
      </p:sp>
      <p:cxnSp>
        <p:nvCxnSpPr>
          <p:cNvPr id="145" name="直線單箭頭接點 144"/>
          <p:cNvCxnSpPr/>
          <p:nvPr/>
        </p:nvCxnSpPr>
        <p:spPr>
          <a:xfrm>
            <a:off x="1264919" y="5937069"/>
            <a:ext cx="0" cy="26561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6" name="直線單箭頭接點 145"/>
          <p:cNvCxnSpPr/>
          <p:nvPr/>
        </p:nvCxnSpPr>
        <p:spPr>
          <a:xfrm>
            <a:off x="1264920" y="1719943"/>
            <a:ext cx="0" cy="26561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7" name="矩形 146"/>
          <p:cNvSpPr/>
          <p:nvPr/>
        </p:nvSpPr>
        <p:spPr>
          <a:xfrm>
            <a:off x="806009" y="3563239"/>
            <a:ext cx="956336" cy="490231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00" dirty="0">
                <a:solidFill>
                  <a:schemeClr val="tx1"/>
                </a:solidFill>
              </a:rPr>
              <a:t>set environment</a:t>
            </a:r>
            <a:endParaRPr lang="zh-TW" altLang="en-US" sz="1100" dirty="0">
              <a:solidFill>
                <a:schemeClr val="tx1"/>
              </a:solidFill>
            </a:endParaRPr>
          </a:p>
        </p:txBody>
      </p:sp>
      <p:sp>
        <p:nvSpPr>
          <p:cNvPr id="148" name="矩形 147"/>
          <p:cNvSpPr/>
          <p:nvPr/>
        </p:nvSpPr>
        <p:spPr>
          <a:xfrm>
            <a:off x="804403" y="4172838"/>
            <a:ext cx="956336" cy="4902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00" dirty="0">
                <a:solidFill>
                  <a:schemeClr val="tx1"/>
                </a:solidFill>
              </a:rPr>
              <a:t>set constraints</a:t>
            </a:r>
            <a:endParaRPr lang="zh-TW" altLang="en-US" sz="1100" dirty="0">
              <a:solidFill>
                <a:schemeClr val="tx1"/>
              </a:solidFill>
            </a:endParaRPr>
          </a:p>
        </p:txBody>
      </p:sp>
      <p:sp>
        <p:nvSpPr>
          <p:cNvPr id="149" name="矩形 148"/>
          <p:cNvSpPr/>
          <p:nvPr/>
        </p:nvSpPr>
        <p:spPr>
          <a:xfrm>
            <a:off x="804403" y="4782437"/>
            <a:ext cx="956336" cy="4902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100" dirty="0">
                <a:solidFill>
                  <a:schemeClr val="tx1"/>
                </a:solidFill>
              </a:rPr>
              <a:t>compile</a:t>
            </a:r>
            <a:endParaRPr lang="zh-TW" altLang="en-US" sz="1100" dirty="0">
              <a:solidFill>
                <a:schemeClr val="tx1"/>
              </a:solidFill>
            </a:endParaRPr>
          </a:p>
        </p:txBody>
      </p:sp>
      <p:sp>
        <p:nvSpPr>
          <p:cNvPr id="150" name="矩形 149"/>
          <p:cNvSpPr/>
          <p:nvPr/>
        </p:nvSpPr>
        <p:spPr>
          <a:xfrm>
            <a:off x="804403" y="5396019"/>
            <a:ext cx="956336" cy="4902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100" dirty="0">
                <a:solidFill>
                  <a:schemeClr val="tx1"/>
                </a:solidFill>
              </a:rPr>
              <a:t>analysis</a:t>
            </a:r>
          </a:p>
          <a:p>
            <a:pPr algn="ctr"/>
            <a:r>
              <a:rPr lang="en-US" altLang="zh-TW" sz="1100" dirty="0">
                <a:solidFill>
                  <a:schemeClr val="tx1"/>
                </a:solidFill>
              </a:rPr>
              <a:t>report</a:t>
            </a:r>
            <a:endParaRPr lang="zh-TW" altLang="en-US" sz="1100" dirty="0">
              <a:solidFill>
                <a:schemeClr val="tx1"/>
              </a:solidFill>
            </a:endParaRPr>
          </a:p>
        </p:txBody>
      </p:sp>
      <p:sp>
        <p:nvSpPr>
          <p:cNvPr id="151" name="矩形 150"/>
          <p:cNvSpPr/>
          <p:nvPr/>
        </p:nvSpPr>
        <p:spPr>
          <a:xfrm>
            <a:off x="806009" y="2728369"/>
            <a:ext cx="956336" cy="28697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900" dirty="0">
                <a:solidFill>
                  <a:schemeClr val="tx1"/>
                </a:solidFill>
              </a:rPr>
              <a:t>Design Setup</a:t>
            </a:r>
            <a:endParaRPr lang="zh-TW" altLang="en-US" sz="900" dirty="0">
              <a:solidFill>
                <a:schemeClr val="tx1"/>
              </a:solidFill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7A5AD-5AEC-42D0-A3BE-F46B40576360}" type="slidenum">
              <a:rPr lang="en-US" altLang="zh-TW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340767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77511" y="313510"/>
            <a:ext cx="8598907" cy="705394"/>
          </a:xfrm>
        </p:spPr>
        <p:txBody>
          <a:bodyPr/>
          <a:lstStyle/>
          <a:p>
            <a:r>
              <a:rPr lang="en-US" altLang="zh-TW" dirty="0"/>
              <a:t>Set input delay and output delay</a:t>
            </a:r>
            <a:endParaRPr lang="zh-TW" altLang="en-US" dirty="0"/>
          </a:p>
        </p:txBody>
      </p:sp>
      <p:grpSp>
        <p:nvGrpSpPr>
          <p:cNvPr id="142" name="群組 141"/>
          <p:cNvGrpSpPr/>
          <p:nvPr/>
        </p:nvGrpSpPr>
        <p:grpSpPr>
          <a:xfrm>
            <a:off x="2109654" y="1942011"/>
            <a:ext cx="7516279" cy="2238766"/>
            <a:chOff x="2141722" y="2184036"/>
            <a:chExt cx="7516279" cy="2238766"/>
          </a:xfrm>
        </p:grpSpPr>
        <p:sp>
          <p:nvSpPr>
            <p:cNvPr id="70" name="文字方塊 69"/>
            <p:cNvSpPr txBox="1"/>
            <p:nvPr/>
          </p:nvSpPr>
          <p:spPr>
            <a:xfrm>
              <a:off x="2141722" y="4053470"/>
              <a:ext cx="4828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clk</a:t>
              </a:r>
              <a:endParaRPr lang="zh-TW" altLang="en-US" dirty="0"/>
            </a:p>
          </p:txBody>
        </p:sp>
        <p:grpSp>
          <p:nvGrpSpPr>
            <p:cNvPr id="141" name="群組 140"/>
            <p:cNvGrpSpPr/>
            <p:nvPr/>
          </p:nvGrpSpPr>
          <p:grpSpPr>
            <a:xfrm>
              <a:off x="2247900" y="2184036"/>
              <a:ext cx="7410101" cy="1869435"/>
              <a:chOff x="2247900" y="2184036"/>
              <a:chExt cx="7410101" cy="1869435"/>
            </a:xfrm>
          </p:grpSpPr>
          <p:sp>
            <p:nvSpPr>
              <p:cNvPr id="105" name="矩形 104"/>
              <p:cNvSpPr/>
              <p:nvPr/>
            </p:nvSpPr>
            <p:spPr>
              <a:xfrm>
                <a:off x="4127812" y="2618077"/>
                <a:ext cx="3766459" cy="113864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7" name="矩形 76"/>
              <p:cNvSpPr/>
              <p:nvPr/>
            </p:nvSpPr>
            <p:spPr>
              <a:xfrm>
                <a:off x="8090165" y="2618077"/>
                <a:ext cx="1467443" cy="113864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84" name="矩形 83"/>
              <p:cNvSpPr/>
              <p:nvPr/>
            </p:nvSpPr>
            <p:spPr>
              <a:xfrm>
                <a:off x="2473234" y="2618077"/>
                <a:ext cx="1458684" cy="113864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2" name="雲朵形 11"/>
              <p:cNvSpPr/>
              <p:nvPr/>
            </p:nvSpPr>
            <p:spPr>
              <a:xfrm>
                <a:off x="3286261" y="3016493"/>
                <a:ext cx="413705" cy="341812"/>
              </a:xfrm>
              <a:prstGeom prst="cloud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06" name="雲朵形 105"/>
              <p:cNvSpPr/>
              <p:nvPr/>
            </p:nvSpPr>
            <p:spPr>
              <a:xfrm>
                <a:off x="4267153" y="3015342"/>
                <a:ext cx="413705" cy="341812"/>
              </a:xfrm>
              <a:prstGeom prst="cloud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07" name="雲朵形 106"/>
              <p:cNvSpPr/>
              <p:nvPr/>
            </p:nvSpPr>
            <p:spPr>
              <a:xfrm>
                <a:off x="5603825" y="2874441"/>
                <a:ext cx="809897" cy="628785"/>
              </a:xfrm>
              <a:prstGeom prst="cloud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09" name="雲朵形 108"/>
              <p:cNvSpPr/>
              <p:nvPr/>
            </p:nvSpPr>
            <p:spPr>
              <a:xfrm>
                <a:off x="7339169" y="3008439"/>
                <a:ext cx="413705" cy="341812"/>
              </a:xfrm>
              <a:prstGeom prst="cloud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10" name="雲朵形 109"/>
              <p:cNvSpPr/>
              <p:nvPr/>
            </p:nvSpPr>
            <p:spPr>
              <a:xfrm>
                <a:off x="8253382" y="3017352"/>
                <a:ext cx="413705" cy="341812"/>
              </a:xfrm>
              <a:prstGeom prst="cloud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28" name="直線接點 27"/>
              <p:cNvCxnSpPr/>
              <p:nvPr/>
            </p:nvCxnSpPr>
            <p:spPr>
              <a:xfrm>
                <a:off x="3126378" y="3226526"/>
                <a:ext cx="165462" cy="4354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1" name="直線接點 110"/>
              <p:cNvCxnSpPr/>
              <p:nvPr/>
            </p:nvCxnSpPr>
            <p:spPr>
              <a:xfrm flipV="1">
                <a:off x="3715182" y="3222171"/>
                <a:ext cx="560727" cy="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3" name="直線接點 112"/>
              <p:cNvCxnSpPr/>
              <p:nvPr/>
            </p:nvCxnSpPr>
            <p:spPr>
              <a:xfrm>
                <a:off x="4669950" y="3217817"/>
                <a:ext cx="165462" cy="4354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4" name="直線接點 113"/>
              <p:cNvCxnSpPr/>
              <p:nvPr/>
            </p:nvCxnSpPr>
            <p:spPr>
              <a:xfrm>
                <a:off x="7173432" y="3209108"/>
                <a:ext cx="165462" cy="4354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5" name="直線接點 114"/>
              <p:cNvCxnSpPr/>
              <p:nvPr/>
            </p:nvCxnSpPr>
            <p:spPr>
              <a:xfrm>
                <a:off x="8674578" y="3204754"/>
                <a:ext cx="210342" cy="726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6" name="直線接點 115"/>
              <p:cNvCxnSpPr/>
              <p:nvPr/>
            </p:nvCxnSpPr>
            <p:spPr>
              <a:xfrm flipV="1">
                <a:off x="5310030" y="3230880"/>
                <a:ext cx="303370" cy="2177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7" name="直線接點 116"/>
              <p:cNvCxnSpPr/>
              <p:nvPr/>
            </p:nvCxnSpPr>
            <p:spPr>
              <a:xfrm flipV="1">
                <a:off x="6407654" y="3215640"/>
                <a:ext cx="303370" cy="2177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8" name="直線接點 117"/>
              <p:cNvCxnSpPr/>
              <p:nvPr/>
            </p:nvCxnSpPr>
            <p:spPr>
              <a:xfrm>
                <a:off x="7764014" y="3197498"/>
                <a:ext cx="496066" cy="2902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55" name="群組 54"/>
              <p:cNvGrpSpPr/>
              <p:nvPr/>
            </p:nvGrpSpPr>
            <p:grpSpPr>
              <a:xfrm>
                <a:off x="2673532" y="2795451"/>
                <a:ext cx="452846" cy="767788"/>
                <a:chOff x="2673532" y="2795451"/>
                <a:chExt cx="452846" cy="767788"/>
              </a:xfrm>
            </p:grpSpPr>
            <p:sp>
              <p:nvSpPr>
                <p:cNvPr id="3" name="矩形 2"/>
                <p:cNvSpPr/>
                <p:nvPr/>
              </p:nvSpPr>
              <p:spPr>
                <a:xfrm>
                  <a:off x="2673532" y="2795451"/>
                  <a:ext cx="452846" cy="767788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1200" dirty="0">
                      <a:solidFill>
                        <a:schemeClr val="tx1"/>
                      </a:solidFill>
                    </a:rPr>
                    <a:t>FF1</a:t>
                  </a:r>
                  <a:endParaRPr lang="zh-TW" alt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4" name="等腰三角形 53"/>
                <p:cNvSpPr/>
                <p:nvPr/>
              </p:nvSpPr>
              <p:spPr>
                <a:xfrm rot="5400000">
                  <a:off x="2663122" y="3360661"/>
                  <a:ext cx="135119" cy="114300"/>
                </a:xfrm>
                <a:prstGeom prst="triangl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grpSp>
            <p:nvGrpSpPr>
              <p:cNvPr id="123" name="群組 122"/>
              <p:cNvGrpSpPr/>
              <p:nvPr/>
            </p:nvGrpSpPr>
            <p:grpSpPr>
              <a:xfrm>
                <a:off x="4852403" y="2795451"/>
                <a:ext cx="452846" cy="767788"/>
                <a:chOff x="2673532" y="2795451"/>
                <a:chExt cx="452846" cy="767788"/>
              </a:xfrm>
            </p:grpSpPr>
            <p:sp>
              <p:nvSpPr>
                <p:cNvPr id="124" name="矩形 123"/>
                <p:cNvSpPr/>
                <p:nvPr/>
              </p:nvSpPr>
              <p:spPr>
                <a:xfrm>
                  <a:off x="2673532" y="2795451"/>
                  <a:ext cx="452846" cy="767788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1200" dirty="0">
                      <a:solidFill>
                        <a:schemeClr val="tx1"/>
                      </a:solidFill>
                    </a:rPr>
                    <a:t>FF2</a:t>
                  </a:r>
                  <a:endParaRPr lang="zh-TW" alt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5" name="等腰三角形 124"/>
                <p:cNvSpPr/>
                <p:nvPr/>
              </p:nvSpPr>
              <p:spPr>
                <a:xfrm rot="5400000">
                  <a:off x="2663122" y="3360661"/>
                  <a:ext cx="135119" cy="114300"/>
                </a:xfrm>
                <a:prstGeom prst="triangl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grpSp>
            <p:nvGrpSpPr>
              <p:cNvPr id="126" name="群組 125"/>
              <p:cNvGrpSpPr/>
              <p:nvPr/>
            </p:nvGrpSpPr>
            <p:grpSpPr>
              <a:xfrm>
                <a:off x="6720311" y="2795451"/>
                <a:ext cx="452846" cy="767788"/>
                <a:chOff x="2673532" y="2795451"/>
                <a:chExt cx="452846" cy="767788"/>
              </a:xfrm>
            </p:grpSpPr>
            <p:sp>
              <p:nvSpPr>
                <p:cNvPr id="127" name="矩形 126"/>
                <p:cNvSpPr/>
                <p:nvPr/>
              </p:nvSpPr>
              <p:spPr>
                <a:xfrm>
                  <a:off x="2673532" y="2795451"/>
                  <a:ext cx="452846" cy="767788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1200" dirty="0">
                      <a:solidFill>
                        <a:schemeClr val="tx1"/>
                      </a:solidFill>
                    </a:rPr>
                    <a:t>FF3</a:t>
                  </a:r>
                  <a:endParaRPr lang="zh-TW" alt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8" name="等腰三角形 127"/>
                <p:cNvSpPr/>
                <p:nvPr/>
              </p:nvSpPr>
              <p:spPr>
                <a:xfrm rot="5400000">
                  <a:off x="2663122" y="3360661"/>
                  <a:ext cx="135119" cy="114300"/>
                </a:xfrm>
                <a:prstGeom prst="triangl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grpSp>
            <p:nvGrpSpPr>
              <p:cNvPr id="129" name="群組 128"/>
              <p:cNvGrpSpPr/>
              <p:nvPr/>
            </p:nvGrpSpPr>
            <p:grpSpPr>
              <a:xfrm>
                <a:off x="8862618" y="2795451"/>
                <a:ext cx="452846" cy="767788"/>
                <a:chOff x="2673532" y="2795451"/>
                <a:chExt cx="452846" cy="767788"/>
              </a:xfrm>
            </p:grpSpPr>
            <p:sp>
              <p:nvSpPr>
                <p:cNvPr id="130" name="矩形 129"/>
                <p:cNvSpPr/>
                <p:nvPr/>
              </p:nvSpPr>
              <p:spPr>
                <a:xfrm>
                  <a:off x="2673532" y="2795451"/>
                  <a:ext cx="452846" cy="767788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1200" dirty="0">
                      <a:solidFill>
                        <a:schemeClr val="tx1"/>
                      </a:solidFill>
                    </a:rPr>
                    <a:t>FF4</a:t>
                  </a:r>
                  <a:endParaRPr lang="zh-TW" alt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1" name="等腰三角形 130"/>
                <p:cNvSpPr/>
                <p:nvPr/>
              </p:nvSpPr>
              <p:spPr>
                <a:xfrm rot="5400000">
                  <a:off x="2663122" y="3360661"/>
                  <a:ext cx="135119" cy="114300"/>
                </a:xfrm>
                <a:prstGeom prst="triangl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cxnSp>
            <p:nvCxnSpPr>
              <p:cNvPr id="57" name="直線接點 56"/>
              <p:cNvCxnSpPr/>
              <p:nvPr/>
            </p:nvCxnSpPr>
            <p:spPr>
              <a:xfrm flipV="1">
                <a:off x="2247900" y="4034726"/>
                <a:ext cx="6516744" cy="18745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2" name="肘形接點 61"/>
              <p:cNvCxnSpPr>
                <a:endCxn id="54" idx="3"/>
              </p:cNvCxnSpPr>
              <p:nvPr/>
            </p:nvCxnSpPr>
            <p:spPr>
              <a:xfrm rot="5400000" flipH="1" flipV="1">
                <a:off x="2306717" y="3686655"/>
                <a:ext cx="635658" cy="97972"/>
              </a:xfrm>
              <a:prstGeom prst="bentConnector2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2" name="肘形接點 131"/>
              <p:cNvCxnSpPr/>
              <p:nvPr/>
            </p:nvCxnSpPr>
            <p:spPr>
              <a:xfrm rot="5400000" flipH="1" flipV="1">
                <a:off x="4485587" y="3667911"/>
                <a:ext cx="635658" cy="97972"/>
              </a:xfrm>
              <a:prstGeom prst="bentConnector2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3" name="肘形接點 132"/>
              <p:cNvCxnSpPr/>
              <p:nvPr/>
            </p:nvCxnSpPr>
            <p:spPr>
              <a:xfrm rot="5400000" flipH="1" flipV="1">
                <a:off x="6334622" y="3667911"/>
                <a:ext cx="635658" cy="97972"/>
              </a:xfrm>
              <a:prstGeom prst="bentConnector2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4" name="肘形接點 133"/>
              <p:cNvCxnSpPr/>
              <p:nvPr/>
            </p:nvCxnSpPr>
            <p:spPr>
              <a:xfrm rot="5400000" flipH="1" flipV="1">
                <a:off x="8495801" y="3665528"/>
                <a:ext cx="635658" cy="97972"/>
              </a:xfrm>
              <a:prstGeom prst="bentConnector2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72" name="文字方塊 71"/>
              <p:cNvSpPr txBox="1"/>
              <p:nvPr/>
            </p:nvSpPr>
            <p:spPr>
              <a:xfrm>
                <a:off x="3267195" y="3372329"/>
                <a:ext cx="43794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200" dirty="0">
                    <a:solidFill>
                      <a:srgbClr val="FF0000"/>
                    </a:solidFill>
                  </a:rPr>
                  <a:t>3ns</a:t>
                </a:r>
                <a:endParaRPr lang="zh-TW" altLang="en-US" sz="12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35" name="文字方塊 134"/>
              <p:cNvSpPr txBox="1"/>
              <p:nvPr/>
            </p:nvSpPr>
            <p:spPr>
              <a:xfrm>
                <a:off x="4248450" y="3372329"/>
                <a:ext cx="43794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200" dirty="0"/>
                  <a:t>7ns</a:t>
                </a:r>
                <a:endParaRPr lang="zh-TW" altLang="en-US" sz="1200" dirty="0"/>
              </a:p>
            </p:txBody>
          </p:sp>
          <p:sp>
            <p:nvSpPr>
              <p:cNvPr id="136" name="文字方塊 135"/>
              <p:cNvSpPr txBox="1"/>
              <p:nvPr/>
            </p:nvSpPr>
            <p:spPr>
              <a:xfrm>
                <a:off x="7361525" y="3372329"/>
                <a:ext cx="43794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200" dirty="0"/>
                  <a:t>2ns</a:t>
                </a:r>
                <a:endParaRPr lang="zh-TW" altLang="en-US" sz="1200" dirty="0"/>
              </a:p>
            </p:txBody>
          </p:sp>
          <p:sp>
            <p:nvSpPr>
              <p:cNvPr id="137" name="文字方塊 136"/>
              <p:cNvSpPr txBox="1"/>
              <p:nvPr/>
            </p:nvSpPr>
            <p:spPr>
              <a:xfrm>
                <a:off x="8217952" y="3372329"/>
                <a:ext cx="43794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200" dirty="0">
                    <a:solidFill>
                      <a:srgbClr val="FF0000"/>
                    </a:solidFill>
                  </a:rPr>
                  <a:t>8ns</a:t>
                </a:r>
                <a:endParaRPr lang="zh-TW" altLang="en-US" sz="12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38" name="文字方塊 137"/>
              <p:cNvSpPr txBox="1"/>
              <p:nvPr/>
            </p:nvSpPr>
            <p:spPr>
              <a:xfrm>
                <a:off x="5752980" y="3492768"/>
                <a:ext cx="52770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200" dirty="0"/>
                  <a:t>10ns</a:t>
                </a:r>
                <a:endParaRPr lang="zh-TW" altLang="en-US" sz="1200" dirty="0"/>
              </a:p>
            </p:txBody>
          </p:sp>
          <p:sp>
            <p:nvSpPr>
              <p:cNvPr id="73" name="文字方塊 72"/>
              <p:cNvSpPr txBox="1"/>
              <p:nvPr/>
            </p:nvSpPr>
            <p:spPr>
              <a:xfrm>
                <a:off x="5415294" y="2204508"/>
                <a:ext cx="136216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dirty="0"/>
                  <a:t>My design</a:t>
                </a:r>
                <a:endParaRPr lang="zh-TW" altLang="en-US" dirty="0"/>
              </a:p>
            </p:txBody>
          </p:sp>
          <p:sp>
            <p:nvSpPr>
              <p:cNvPr id="139" name="文字方塊 138"/>
              <p:cNvSpPr txBox="1"/>
              <p:nvPr/>
            </p:nvSpPr>
            <p:spPr>
              <a:xfrm>
                <a:off x="8295835" y="2185954"/>
                <a:ext cx="136216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dirty="0"/>
                  <a:t>B design</a:t>
                </a:r>
                <a:endParaRPr lang="zh-TW" altLang="en-US" dirty="0"/>
              </a:p>
            </p:txBody>
          </p:sp>
          <p:sp>
            <p:nvSpPr>
              <p:cNvPr id="140" name="文字方塊 139"/>
              <p:cNvSpPr txBox="1"/>
              <p:nvPr/>
            </p:nvSpPr>
            <p:spPr>
              <a:xfrm>
                <a:off x="2648381" y="2184036"/>
                <a:ext cx="136216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dirty="0"/>
                  <a:t>A design</a:t>
                </a:r>
                <a:endParaRPr lang="zh-TW" altLang="en-US" dirty="0"/>
              </a:p>
            </p:txBody>
          </p:sp>
        </p:grpSp>
      </p:grpSp>
      <p:sp>
        <p:nvSpPr>
          <p:cNvPr id="143" name="文字方塊 142"/>
          <p:cNvSpPr txBox="1"/>
          <p:nvPr/>
        </p:nvSpPr>
        <p:spPr>
          <a:xfrm>
            <a:off x="3053145" y="4698439"/>
            <a:ext cx="5629298" cy="646331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TW" dirty="0"/>
              <a:t>set_input_delay –clock clk –max </a:t>
            </a:r>
            <a:r>
              <a:rPr lang="en-US" altLang="zh-TW" dirty="0">
                <a:solidFill>
                  <a:srgbClr val="FF0000"/>
                </a:solidFill>
              </a:rPr>
              <a:t>3</a:t>
            </a:r>
            <a:r>
              <a:rPr lang="en-US" altLang="zh-TW" dirty="0"/>
              <a:t> [get_ports in]</a:t>
            </a:r>
          </a:p>
          <a:p>
            <a:r>
              <a:rPr lang="en-US" altLang="zh-TW" dirty="0"/>
              <a:t>set_output_delay –clock clk –max </a:t>
            </a:r>
            <a:r>
              <a:rPr lang="en-US" altLang="zh-TW" dirty="0">
                <a:solidFill>
                  <a:srgbClr val="FF0000"/>
                </a:solidFill>
              </a:rPr>
              <a:t>8</a:t>
            </a:r>
            <a:r>
              <a:rPr lang="en-US" altLang="zh-TW" dirty="0"/>
              <a:t> [get_ports out]</a:t>
            </a:r>
            <a:endParaRPr lang="zh-TW" altLang="en-US" dirty="0"/>
          </a:p>
        </p:txBody>
      </p:sp>
      <p:sp>
        <p:nvSpPr>
          <p:cNvPr id="168" name="矩形 167"/>
          <p:cNvSpPr/>
          <p:nvPr/>
        </p:nvSpPr>
        <p:spPr>
          <a:xfrm>
            <a:off x="766354" y="1410789"/>
            <a:ext cx="1027612" cy="304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RTL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69" name="矩形 168"/>
          <p:cNvSpPr/>
          <p:nvPr/>
        </p:nvSpPr>
        <p:spPr>
          <a:xfrm>
            <a:off x="766354" y="1985554"/>
            <a:ext cx="1027612" cy="2743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0" name="文字方塊 169"/>
          <p:cNvSpPr txBox="1"/>
          <p:nvPr/>
        </p:nvSpPr>
        <p:spPr>
          <a:xfrm>
            <a:off x="1022640" y="1941602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DC</a:t>
            </a:r>
            <a:endParaRPr lang="zh-TW" altLang="en-US" dirty="0"/>
          </a:p>
        </p:txBody>
      </p:sp>
      <p:sp>
        <p:nvSpPr>
          <p:cNvPr id="171" name="矩形 170"/>
          <p:cNvSpPr/>
          <p:nvPr/>
        </p:nvSpPr>
        <p:spPr>
          <a:xfrm>
            <a:off x="759251" y="6200502"/>
            <a:ext cx="1027612" cy="304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ICC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72" name="矩形 171"/>
          <p:cNvSpPr/>
          <p:nvPr/>
        </p:nvSpPr>
        <p:spPr>
          <a:xfrm>
            <a:off x="836023" y="2310934"/>
            <a:ext cx="862148" cy="28697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dirty="0">
                <a:solidFill>
                  <a:schemeClr val="tx1"/>
                </a:solidFill>
              </a:rPr>
              <a:t>包</a:t>
            </a:r>
            <a:r>
              <a:rPr lang="en-US" altLang="zh-TW" sz="1200" dirty="0" err="1">
                <a:solidFill>
                  <a:schemeClr val="tx1"/>
                </a:solidFill>
              </a:rPr>
              <a:t>io</a:t>
            </a:r>
            <a:r>
              <a:rPr lang="en-US" altLang="zh-TW" sz="1200" dirty="0">
                <a:solidFill>
                  <a:schemeClr val="tx1"/>
                </a:solidFill>
              </a:rPr>
              <a:t> pad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173" name="矩形 172"/>
          <p:cNvSpPr/>
          <p:nvPr/>
        </p:nvSpPr>
        <p:spPr>
          <a:xfrm>
            <a:off x="836023" y="2728369"/>
            <a:ext cx="862148" cy="28697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100" dirty="0">
                <a:solidFill>
                  <a:schemeClr val="tx1"/>
                </a:solidFill>
              </a:rPr>
              <a:t>dv</a:t>
            </a:r>
            <a:r>
              <a:rPr lang="zh-TW" altLang="en-US" sz="1100" dirty="0">
                <a:solidFill>
                  <a:schemeClr val="tx1"/>
                </a:solidFill>
              </a:rPr>
              <a:t>環境設定</a:t>
            </a:r>
          </a:p>
        </p:txBody>
      </p:sp>
      <p:sp>
        <p:nvSpPr>
          <p:cNvPr id="174" name="矩形 173"/>
          <p:cNvSpPr/>
          <p:nvPr/>
        </p:nvSpPr>
        <p:spPr>
          <a:xfrm>
            <a:off x="836023" y="3145804"/>
            <a:ext cx="862148" cy="28697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100" dirty="0">
                <a:solidFill>
                  <a:schemeClr val="tx1"/>
                </a:solidFill>
              </a:rPr>
              <a:t>read file</a:t>
            </a:r>
            <a:endParaRPr lang="zh-TW" altLang="en-US" sz="1100" dirty="0">
              <a:solidFill>
                <a:schemeClr val="tx1"/>
              </a:solidFill>
            </a:endParaRPr>
          </a:p>
        </p:txBody>
      </p:sp>
      <p:cxnSp>
        <p:nvCxnSpPr>
          <p:cNvPr id="175" name="直線單箭頭接點 174"/>
          <p:cNvCxnSpPr/>
          <p:nvPr/>
        </p:nvCxnSpPr>
        <p:spPr>
          <a:xfrm>
            <a:off x="1264919" y="5937069"/>
            <a:ext cx="0" cy="26561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6" name="直線單箭頭接點 175"/>
          <p:cNvCxnSpPr/>
          <p:nvPr/>
        </p:nvCxnSpPr>
        <p:spPr>
          <a:xfrm>
            <a:off x="1264920" y="1719943"/>
            <a:ext cx="0" cy="26561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7" name="矩形 176"/>
          <p:cNvSpPr/>
          <p:nvPr/>
        </p:nvSpPr>
        <p:spPr>
          <a:xfrm>
            <a:off x="830528" y="3559255"/>
            <a:ext cx="862148" cy="28697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00" dirty="0">
                <a:solidFill>
                  <a:schemeClr val="tx1"/>
                </a:solidFill>
              </a:rPr>
              <a:t>constraints</a:t>
            </a:r>
            <a:endParaRPr lang="zh-TW" altLang="en-US" sz="1100" dirty="0">
              <a:solidFill>
                <a:schemeClr val="tx1"/>
              </a:solidFill>
            </a:endParaRPr>
          </a:p>
        </p:txBody>
      </p:sp>
      <p:sp>
        <p:nvSpPr>
          <p:cNvPr id="178" name="矩形 177"/>
          <p:cNvSpPr/>
          <p:nvPr/>
        </p:nvSpPr>
        <p:spPr>
          <a:xfrm>
            <a:off x="766354" y="1410789"/>
            <a:ext cx="1045028" cy="304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RTL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79" name="矩形 178"/>
          <p:cNvSpPr/>
          <p:nvPr/>
        </p:nvSpPr>
        <p:spPr>
          <a:xfrm>
            <a:off x="759251" y="1985554"/>
            <a:ext cx="1052131" cy="3944983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0" name="文字方塊 179"/>
          <p:cNvSpPr txBox="1"/>
          <p:nvPr/>
        </p:nvSpPr>
        <p:spPr>
          <a:xfrm>
            <a:off x="1022640" y="1941602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DC</a:t>
            </a:r>
            <a:endParaRPr lang="zh-TW" altLang="en-US" dirty="0"/>
          </a:p>
        </p:txBody>
      </p:sp>
      <p:sp>
        <p:nvSpPr>
          <p:cNvPr id="181" name="矩形 180"/>
          <p:cNvSpPr/>
          <p:nvPr/>
        </p:nvSpPr>
        <p:spPr>
          <a:xfrm>
            <a:off x="759251" y="6200502"/>
            <a:ext cx="1052130" cy="304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ICC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82" name="矩形 181"/>
          <p:cNvSpPr/>
          <p:nvPr/>
        </p:nvSpPr>
        <p:spPr>
          <a:xfrm>
            <a:off x="806009" y="2310934"/>
            <a:ext cx="956336" cy="28697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dirty="0">
                <a:solidFill>
                  <a:schemeClr val="tx1"/>
                </a:solidFill>
              </a:rPr>
              <a:t>包</a:t>
            </a:r>
            <a:r>
              <a:rPr lang="en-US" altLang="zh-TW" sz="1200" dirty="0">
                <a:solidFill>
                  <a:schemeClr val="tx1"/>
                </a:solidFill>
              </a:rPr>
              <a:t>IO pad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183" name="矩形 182"/>
          <p:cNvSpPr/>
          <p:nvPr/>
        </p:nvSpPr>
        <p:spPr>
          <a:xfrm>
            <a:off x="806009" y="3145804"/>
            <a:ext cx="956336" cy="2869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100" dirty="0">
                <a:solidFill>
                  <a:schemeClr val="tx1"/>
                </a:solidFill>
              </a:rPr>
              <a:t>read file</a:t>
            </a:r>
            <a:endParaRPr lang="zh-TW" altLang="en-US" sz="1100" dirty="0">
              <a:solidFill>
                <a:schemeClr val="tx1"/>
              </a:solidFill>
            </a:endParaRPr>
          </a:p>
        </p:txBody>
      </p:sp>
      <p:cxnSp>
        <p:nvCxnSpPr>
          <p:cNvPr id="184" name="直線單箭頭接點 183"/>
          <p:cNvCxnSpPr/>
          <p:nvPr/>
        </p:nvCxnSpPr>
        <p:spPr>
          <a:xfrm>
            <a:off x="1264919" y="5937069"/>
            <a:ext cx="0" cy="26561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5" name="直線單箭頭接點 184"/>
          <p:cNvCxnSpPr/>
          <p:nvPr/>
        </p:nvCxnSpPr>
        <p:spPr>
          <a:xfrm>
            <a:off x="1264920" y="1719943"/>
            <a:ext cx="0" cy="26561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6" name="矩形 185"/>
          <p:cNvSpPr/>
          <p:nvPr/>
        </p:nvSpPr>
        <p:spPr>
          <a:xfrm>
            <a:off x="806009" y="3563239"/>
            <a:ext cx="956336" cy="490231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00" dirty="0">
                <a:solidFill>
                  <a:schemeClr val="tx1"/>
                </a:solidFill>
              </a:rPr>
              <a:t>set environment</a:t>
            </a:r>
            <a:endParaRPr lang="zh-TW" altLang="en-US" sz="1100" dirty="0">
              <a:solidFill>
                <a:schemeClr val="tx1"/>
              </a:solidFill>
            </a:endParaRPr>
          </a:p>
        </p:txBody>
      </p:sp>
      <p:sp>
        <p:nvSpPr>
          <p:cNvPr id="187" name="矩形 186"/>
          <p:cNvSpPr/>
          <p:nvPr/>
        </p:nvSpPr>
        <p:spPr>
          <a:xfrm>
            <a:off x="804403" y="4172838"/>
            <a:ext cx="956336" cy="4902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00" dirty="0">
                <a:solidFill>
                  <a:schemeClr val="tx1"/>
                </a:solidFill>
              </a:rPr>
              <a:t>set constraints</a:t>
            </a:r>
            <a:endParaRPr lang="zh-TW" altLang="en-US" sz="1100" dirty="0">
              <a:solidFill>
                <a:schemeClr val="tx1"/>
              </a:solidFill>
            </a:endParaRPr>
          </a:p>
        </p:txBody>
      </p:sp>
      <p:sp>
        <p:nvSpPr>
          <p:cNvPr id="188" name="矩形 187"/>
          <p:cNvSpPr/>
          <p:nvPr/>
        </p:nvSpPr>
        <p:spPr>
          <a:xfrm>
            <a:off x="804403" y="4782437"/>
            <a:ext cx="956336" cy="4902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100" dirty="0">
                <a:solidFill>
                  <a:schemeClr val="tx1"/>
                </a:solidFill>
              </a:rPr>
              <a:t>compile</a:t>
            </a:r>
            <a:endParaRPr lang="zh-TW" altLang="en-US" sz="1100" dirty="0">
              <a:solidFill>
                <a:schemeClr val="tx1"/>
              </a:solidFill>
            </a:endParaRPr>
          </a:p>
        </p:txBody>
      </p:sp>
      <p:sp>
        <p:nvSpPr>
          <p:cNvPr id="189" name="矩形 188"/>
          <p:cNvSpPr/>
          <p:nvPr/>
        </p:nvSpPr>
        <p:spPr>
          <a:xfrm>
            <a:off x="804403" y="5396019"/>
            <a:ext cx="956336" cy="4902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100" dirty="0">
                <a:solidFill>
                  <a:schemeClr val="tx1"/>
                </a:solidFill>
              </a:rPr>
              <a:t>analysis</a:t>
            </a:r>
          </a:p>
          <a:p>
            <a:pPr algn="ctr"/>
            <a:r>
              <a:rPr lang="en-US" altLang="zh-TW" sz="1100" dirty="0">
                <a:solidFill>
                  <a:schemeClr val="tx1"/>
                </a:solidFill>
              </a:rPr>
              <a:t>report</a:t>
            </a:r>
            <a:endParaRPr lang="zh-TW" altLang="en-US" sz="1100" dirty="0">
              <a:solidFill>
                <a:schemeClr val="tx1"/>
              </a:solidFill>
            </a:endParaRPr>
          </a:p>
        </p:txBody>
      </p:sp>
      <p:sp>
        <p:nvSpPr>
          <p:cNvPr id="190" name="矩形 189"/>
          <p:cNvSpPr/>
          <p:nvPr/>
        </p:nvSpPr>
        <p:spPr>
          <a:xfrm>
            <a:off x="806009" y="2728369"/>
            <a:ext cx="956336" cy="28697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900" dirty="0">
                <a:solidFill>
                  <a:schemeClr val="tx1"/>
                </a:solidFill>
              </a:rPr>
              <a:t>Design Setup</a:t>
            </a:r>
            <a:endParaRPr lang="zh-TW" altLang="en-US" sz="900" dirty="0">
              <a:solidFill>
                <a:schemeClr val="tx1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7A5AD-5AEC-42D0-A3BE-F46B40576360}" type="slidenum">
              <a:rPr lang="en-US" altLang="zh-TW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758037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77511" y="313510"/>
            <a:ext cx="8598907" cy="705394"/>
          </a:xfrm>
        </p:spPr>
        <p:txBody>
          <a:bodyPr/>
          <a:lstStyle/>
          <a:p>
            <a:r>
              <a:rPr lang="en-US" altLang="zh-TW" dirty="0"/>
              <a:t>Set Environment - Scripts</a:t>
            </a:r>
            <a:endParaRPr lang="zh-TW" altLang="en-US" dirty="0"/>
          </a:p>
        </p:txBody>
      </p:sp>
      <p:grpSp>
        <p:nvGrpSpPr>
          <p:cNvPr id="112" name="群組 111"/>
          <p:cNvGrpSpPr/>
          <p:nvPr/>
        </p:nvGrpSpPr>
        <p:grpSpPr>
          <a:xfrm>
            <a:off x="2198344" y="1226328"/>
            <a:ext cx="9820415" cy="4399096"/>
            <a:chOff x="2260911" y="989188"/>
            <a:chExt cx="9820415" cy="4399096"/>
          </a:xfrm>
        </p:grpSpPr>
        <p:pic>
          <p:nvPicPr>
            <p:cNvPr id="14" name="圖片 1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60911" y="1386091"/>
              <a:ext cx="7486659" cy="362569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3" name="橢圓 2"/>
            <p:cNvSpPr/>
            <p:nvPr/>
          </p:nvSpPr>
          <p:spPr>
            <a:xfrm>
              <a:off x="4467499" y="2258682"/>
              <a:ext cx="557348" cy="18842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" name="文字方塊 3"/>
            <p:cNvSpPr txBox="1"/>
            <p:nvPr/>
          </p:nvSpPr>
          <p:spPr>
            <a:xfrm>
              <a:off x="4874025" y="2379021"/>
              <a:ext cx="212109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200" dirty="0">
                  <a:solidFill>
                    <a:srgbClr val="FF0000"/>
                  </a:solidFill>
                </a:rPr>
                <a:t>T18</a:t>
              </a:r>
              <a:r>
                <a:rPr lang="zh-TW" altLang="en-US" sz="1200" dirty="0">
                  <a:solidFill>
                    <a:srgbClr val="FF0000"/>
                  </a:solidFill>
                </a:rPr>
                <a:t>的</a:t>
              </a:r>
              <a:r>
                <a:rPr lang="en-US" altLang="zh-TW" sz="1200" dirty="0">
                  <a:solidFill>
                    <a:srgbClr val="FF0000"/>
                  </a:solidFill>
                </a:rPr>
                <a:t>driving cell</a:t>
              </a:r>
              <a:r>
                <a:rPr lang="zh-TW" altLang="en-US" sz="1200" dirty="0">
                  <a:solidFill>
                    <a:srgbClr val="FF0000"/>
                  </a:solidFill>
                </a:rPr>
                <a:t>是</a:t>
              </a:r>
              <a:r>
                <a:rPr lang="en-US" altLang="zh-TW" sz="1200" dirty="0">
                  <a:solidFill>
                    <a:srgbClr val="FF0000"/>
                  </a:solidFill>
                </a:rPr>
                <a:t>PDIDGZ</a:t>
              </a:r>
              <a:endParaRPr lang="zh-TW" altLang="en-US" sz="1200" dirty="0">
                <a:solidFill>
                  <a:srgbClr val="FF0000"/>
                </a:solidFill>
              </a:endParaRPr>
            </a:p>
          </p:txBody>
        </p:sp>
        <p:sp>
          <p:nvSpPr>
            <p:cNvPr id="90" name="文字方塊 89"/>
            <p:cNvSpPr txBox="1"/>
            <p:nvPr/>
          </p:nvSpPr>
          <p:spPr>
            <a:xfrm>
              <a:off x="2795453" y="2486370"/>
              <a:ext cx="19265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200" dirty="0">
                  <a:solidFill>
                    <a:srgbClr val="FF0000"/>
                  </a:solidFill>
                </a:rPr>
                <a:t>V93000</a:t>
              </a:r>
              <a:r>
                <a:rPr lang="zh-TW" altLang="en-US" sz="1200" dirty="0">
                  <a:solidFill>
                    <a:srgbClr val="FF0000"/>
                  </a:solidFill>
                </a:rPr>
                <a:t>機台的</a:t>
              </a:r>
              <a:r>
                <a:rPr lang="en-US" altLang="zh-TW" sz="1200" dirty="0">
                  <a:solidFill>
                    <a:srgbClr val="FF0000"/>
                  </a:solidFill>
                </a:rPr>
                <a:t>load</a:t>
              </a:r>
              <a:r>
                <a:rPr lang="zh-TW" altLang="en-US" sz="1200" dirty="0">
                  <a:solidFill>
                    <a:srgbClr val="FF0000"/>
                  </a:solidFill>
                </a:rPr>
                <a:t> 是 </a:t>
              </a:r>
              <a:r>
                <a:rPr lang="en-US" altLang="zh-TW" sz="1200" dirty="0">
                  <a:solidFill>
                    <a:srgbClr val="FF0000"/>
                  </a:solidFill>
                </a:rPr>
                <a:t>40</a:t>
              </a:r>
              <a:endParaRPr lang="zh-TW" altLang="en-US" sz="1200" dirty="0">
                <a:solidFill>
                  <a:srgbClr val="FF0000"/>
                </a:solidFill>
              </a:endParaRPr>
            </a:p>
          </p:txBody>
        </p:sp>
        <p:sp>
          <p:nvSpPr>
            <p:cNvPr id="12" name="文字方塊 11"/>
            <p:cNvSpPr txBox="1"/>
            <p:nvPr/>
          </p:nvSpPr>
          <p:spPr>
            <a:xfrm>
              <a:off x="10098091" y="4290547"/>
              <a:ext cx="1983235" cy="276999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zh-TW" altLang="en-US" sz="1200" dirty="0">
                  <a:solidFill>
                    <a:srgbClr val="FF0000"/>
                  </a:solidFill>
                </a:rPr>
                <a:t>跟前後</a:t>
              </a:r>
              <a:r>
                <a:rPr lang="en-US" altLang="zh-TW" sz="1200" dirty="0">
                  <a:solidFill>
                    <a:srgbClr val="FF0000"/>
                  </a:solidFill>
                </a:rPr>
                <a:t>design</a:t>
              </a:r>
              <a:r>
                <a:rPr lang="zh-TW" altLang="en-US" sz="1200" dirty="0">
                  <a:solidFill>
                    <a:srgbClr val="FF0000"/>
                  </a:solidFill>
                </a:rPr>
                <a:t>之間的</a:t>
              </a:r>
              <a:r>
                <a:rPr lang="en-US" altLang="zh-TW" sz="1200" dirty="0">
                  <a:solidFill>
                    <a:srgbClr val="FF0000"/>
                  </a:solidFill>
                </a:rPr>
                <a:t>delay</a:t>
              </a:r>
              <a:endParaRPr lang="zh-TW" altLang="en-US" sz="1200" dirty="0">
                <a:solidFill>
                  <a:srgbClr val="FF0000"/>
                </a:solidFill>
              </a:endParaRPr>
            </a:p>
          </p:txBody>
        </p:sp>
        <p:sp>
          <p:nvSpPr>
            <p:cNvPr id="91" name="右大括弧 90"/>
            <p:cNvSpPr/>
            <p:nvPr/>
          </p:nvSpPr>
          <p:spPr>
            <a:xfrm>
              <a:off x="9822631" y="4126156"/>
              <a:ext cx="275460" cy="605782"/>
            </a:xfrm>
            <a:prstGeom prst="rightBrac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2" name="橢圓 91"/>
            <p:cNvSpPr/>
            <p:nvPr/>
          </p:nvSpPr>
          <p:spPr>
            <a:xfrm>
              <a:off x="4874025" y="2091433"/>
              <a:ext cx="473038" cy="18466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3" name="文字方塊 92"/>
            <p:cNvSpPr txBox="1"/>
            <p:nvPr/>
          </p:nvSpPr>
          <p:spPr>
            <a:xfrm>
              <a:off x="5434149" y="1286588"/>
              <a:ext cx="3216393" cy="64633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zh-TW" altLang="en-US" sz="1200" dirty="0">
                  <a:solidFill>
                    <a:srgbClr val="FF0000"/>
                  </a:solidFill>
                </a:rPr>
                <a:t>因</a:t>
              </a:r>
              <a:r>
                <a:rPr lang="en-US" altLang="zh-TW" sz="1200" dirty="0">
                  <a:solidFill>
                    <a:srgbClr val="FF0000"/>
                  </a:solidFill>
                </a:rPr>
                <a:t>APR</a:t>
              </a:r>
              <a:r>
                <a:rPr lang="zh-TW" altLang="en-US" sz="1200" dirty="0">
                  <a:solidFill>
                    <a:srgbClr val="FF0000"/>
                  </a:solidFill>
                </a:rPr>
                <a:t> </a:t>
              </a:r>
              <a:r>
                <a:rPr lang="en-US" altLang="zh-TW" sz="1200" dirty="0">
                  <a:solidFill>
                    <a:srgbClr val="FF0000"/>
                  </a:solidFill>
                </a:rPr>
                <a:t>route</a:t>
              </a:r>
              <a:r>
                <a:rPr lang="zh-TW" altLang="en-US" sz="1200" dirty="0">
                  <a:solidFill>
                    <a:srgbClr val="FF0000"/>
                  </a:solidFill>
                </a:rPr>
                <a:t>後才會有真正的</a:t>
              </a:r>
              <a:r>
                <a:rPr lang="en-US" altLang="zh-TW" sz="1200" dirty="0">
                  <a:solidFill>
                    <a:srgbClr val="FF0000"/>
                  </a:solidFill>
                </a:rPr>
                <a:t>net delay</a:t>
              </a:r>
            </a:p>
            <a:p>
              <a:r>
                <a:rPr lang="zh-TW" altLang="en-US" sz="1200" dirty="0">
                  <a:solidFill>
                    <a:srgbClr val="FF0000"/>
                  </a:solidFill>
                </a:rPr>
                <a:t>這裡必須先設</a:t>
              </a:r>
              <a:r>
                <a:rPr lang="en-US" altLang="zh-TW" sz="1200" dirty="0">
                  <a:solidFill>
                    <a:srgbClr val="FF0000"/>
                  </a:solidFill>
                </a:rPr>
                <a:t>wire load model for net delay</a:t>
              </a:r>
            </a:p>
            <a:p>
              <a:r>
                <a:rPr lang="zh-TW" altLang="en-US" sz="1200" dirty="0">
                  <a:solidFill>
                    <a:srgbClr val="FF0000"/>
                  </a:solidFill>
                </a:rPr>
                <a:t>請設</a:t>
              </a:r>
              <a:r>
                <a:rPr lang="en-US" altLang="zh-TW" sz="1200" dirty="0">
                  <a:solidFill>
                    <a:srgbClr val="FF0000"/>
                  </a:solidFill>
                </a:rPr>
                <a:t>wl10</a:t>
              </a:r>
              <a:r>
                <a:rPr lang="zh-TW" altLang="en-US" sz="1200" dirty="0">
                  <a:solidFill>
                    <a:srgbClr val="FF0000"/>
                  </a:solidFill>
                </a:rPr>
                <a:t> </a:t>
              </a:r>
              <a:r>
                <a:rPr lang="en-US" altLang="zh-TW" sz="1200" dirty="0">
                  <a:solidFill>
                    <a:srgbClr val="FF0000"/>
                  </a:solidFill>
                </a:rPr>
                <a:t>(</a:t>
              </a:r>
              <a:r>
                <a:rPr lang="zh-TW" altLang="en-US" sz="1200" dirty="0">
                  <a:solidFill>
                    <a:srgbClr val="FF0000"/>
                  </a:solidFill>
                </a:rPr>
                <a:t>誤差最小</a:t>
              </a:r>
              <a:r>
                <a:rPr lang="en-US" altLang="zh-TW" sz="1200" dirty="0">
                  <a:solidFill>
                    <a:srgbClr val="FF0000"/>
                  </a:solidFill>
                </a:rPr>
                <a:t>)</a:t>
              </a:r>
              <a:endParaRPr lang="zh-TW" altLang="en-US" sz="1200" dirty="0">
                <a:solidFill>
                  <a:srgbClr val="FF0000"/>
                </a:solidFill>
              </a:endParaRPr>
            </a:p>
          </p:txBody>
        </p:sp>
        <p:sp>
          <p:nvSpPr>
            <p:cNvPr id="94" name="手繪多邊形 93"/>
            <p:cNvSpPr/>
            <p:nvPr/>
          </p:nvSpPr>
          <p:spPr>
            <a:xfrm>
              <a:off x="4990011" y="1653775"/>
              <a:ext cx="444138" cy="453699"/>
            </a:xfrm>
            <a:custGeom>
              <a:avLst/>
              <a:gdLst>
                <a:gd name="connsiteX0" fmla="*/ 0 w 444138"/>
                <a:gd name="connsiteY0" fmla="*/ 453699 h 453699"/>
                <a:gd name="connsiteX1" fmla="*/ 8709 w 444138"/>
                <a:gd name="connsiteY1" fmla="*/ 375322 h 453699"/>
                <a:gd name="connsiteX2" fmla="*/ 43543 w 444138"/>
                <a:gd name="connsiteY2" fmla="*/ 314362 h 453699"/>
                <a:gd name="connsiteX3" fmla="*/ 69669 w 444138"/>
                <a:gd name="connsiteY3" fmla="*/ 262111 h 453699"/>
                <a:gd name="connsiteX4" fmla="*/ 148046 w 444138"/>
                <a:gd name="connsiteY4" fmla="*/ 270819 h 453699"/>
                <a:gd name="connsiteX5" fmla="*/ 174172 w 444138"/>
                <a:gd name="connsiteY5" fmla="*/ 279528 h 453699"/>
                <a:gd name="connsiteX6" fmla="*/ 182880 w 444138"/>
                <a:gd name="connsiteY6" fmla="*/ 305654 h 453699"/>
                <a:gd name="connsiteX7" fmla="*/ 95795 w 444138"/>
                <a:gd name="connsiteY7" fmla="*/ 314362 h 453699"/>
                <a:gd name="connsiteX8" fmla="*/ 87086 w 444138"/>
                <a:gd name="connsiteY8" fmla="*/ 288236 h 453699"/>
                <a:gd name="connsiteX9" fmla="*/ 95795 w 444138"/>
                <a:gd name="connsiteY9" fmla="*/ 209859 h 453699"/>
                <a:gd name="connsiteX10" fmla="*/ 156755 w 444138"/>
                <a:gd name="connsiteY10" fmla="*/ 131482 h 453699"/>
                <a:gd name="connsiteX11" fmla="*/ 182880 w 444138"/>
                <a:gd name="connsiteY11" fmla="*/ 114065 h 453699"/>
                <a:gd name="connsiteX12" fmla="*/ 200298 w 444138"/>
                <a:gd name="connsiteY12" fmla="*/ 96648 h 453699"/>
                <a:gd name="connsiteX13" fmla="*/ 252549 w 444138"/>
                <a:gd name="connsiteY13" fmla="*/ 61814 h 453699"/>
                <a:gd name="connsiteX14" fmla="*/ 296092 w 444138"/>
                <a:gd name="connsiteY14" fmla="*/ 26979 h 453699"/>
                <a:gd name="connsiteX15" fmla="*/ 365760 w 444138"/>
                <a:gd name="connsiteY15" fmla="*/ 9562 h 453699"/>
                <a:gd name="connsiteX16" fmla="*/ 391886 w 444138"/>
                <a:gd name="connsiteY16" fmla="*/ 854 h 453699"/>
                <a:gd name="connsiteX17" fmla="*/ 444138 w 444138"/>
                <a:gd name="connsiteY17" fmla="*/ 854 h 45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44138" h="453699">
                  <a:moveTo>
                    <a:pt x="0" y="453699"/>
                  </a:moveTo>
                  <a:cubicBezTo>
                    <a:pt x="2903" y="427573"/>
                    <a:pt x="2798" y="400935"/>
                    <a:pt x="8709" y="375322"/>
                  </a:cubicBezTo>
                  <a:cubicBezTo>
                    <a:pt x="15252" y="346970"/>
                    <a:pt x="31466" y="338516"/>
                    <a:pt x="43543" y="314362"/>
                  </a:cubicBezTo>
                  <a:cubicBezTo>
                    <a:pt x="79595" y="242257"/>
                    <a:pt x="19759" y="336975"/>
                    <a:pt x="69669" y="262111"/>
                  </a:cubicBezTo>
                  <a:cubicBezTo>
                    <a:pt x="95795" y="265014"/>
                    <a:pt x="122117" y="266498"/>
                    <a:pt x="148046" y="270819"/>
                  </a:cubicBezTo>
                  <a:cubicBezTo>
                    <a:pt x="157101" y="272328"/>
                    <a:pt x="167681" y="273037"/>
                    <a:pt x="174172" y="279528"/>
                  </a:cubicBezTo>
                  <a:cubicBezTo>
                    <a:pt x="180663" y="286019"/>
                    <a:pt x="179977" y="296945"/>
                    <a:pt x="182880" y="305654"/>
                  </a:cubicBezTo>
                  <a:cubicBezTo>
                    <a:pt x="150808" y="327035"/>
                    <a:pt x="145283" y="339107"/>
                    <a:pt x="95795" y="314362"/>
                  </a:cubicBezTo>
                  <a:cubicBezTo>
                    <a:pt x="87584" y="310257"/>
                    <a:pt x="89989" y="296945"/>
                    <a:pt x="87086" y="288236"/>
                  </a:cubicBezTo>
                  <a:cubicBezTo>
                    <a:pt x="89989" y="262110"/>
                    <a:pt x="87482" y="234797"/>
                    <a:pt x="95795" y="209859"/>
                  </a:cubicBezTo>
                  <a:cubicBezTo>
                    <a:pt x="103264" y="187451"/>
                    <a:pt x="135947" y="148822"/>
                    <a:pt x="156755" y="131482"/>
                  </a:cubicBezTo>
                  <a:cubicBezTo>
                    <a:pt x="164795" y="124782"/>
                    <a:pt x="174707" y="120603"/>
                    <a:pt x="182880" y="114065"/>
                  </a:cubicBezTo>
                  <a:cubicBezTo>
                    <a:pt x="189291" y="108936"/>
                    <a:pt x="193729" y="101574"/>
                    <a:pt x="200298" y="96648"/>
                  </a:cubicBezTo>
                  <a:cubicBezTo>
                    <a:pt x="217044" y="84089"/>
                    <a:pt x="237748" y="76616"/>
                    <a:pt x="252549" y="61814"/>
                  </a:cubicBezTo>
                  <a:cubicBezTo>
                    <a:pt x="265057" y="49306"/>
                    <a:pt x="278826" y="33257"/>
                    <a:pt x="296092" y="26979"/>
                  </a:cubicBezTo>
                  <a:cubicBezTo>
                    <a:pt x="318588" y="18799"/>
                    <a:pt x="343051" y="17131"/>
                    <a:pt x="365760" y="9562"/>
                  </a:cubicBezTo>
                  <a:cubicBezTo>
                    <a:pt x="374469" y="6659"/>
                    <a:pt x="382762" y="1868"/>
                    <a:pt x="391886" y="854"/>
                  </a:cubicBezTo>
                  <a:cubicBezTo>
                    <a:pt x="409197" y="-1069"/>
                    <a:pt x="426721" y="854"/>
                    <a:pt x="444138" y="854"/>
                  </a:cubicBezTo>
                </a:path>
              </a:pathLst>
            </a:cu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5" name="文字方塊 94"/>
            <p:cNvSpPr txBox="1"/>
            <p:nvPr/>
          </p:nvSpPr>
          <p:spPr>
            <a:xfrm>
              <a:off x="6365703" y="3333851"/>
              <a:ext cx="341939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200" dirty="0">
                  <a:solidFill>
                    <a:srgbClr val="FF0000"/>
                  </a:solidFill>
                </a:rPr>
                <a:t>clock uncertainty = clock skew </a:t>
              </a:r>
              <a:r>
                <a:rPr lang="zh-TW" altLang="en-US" sz="1200" dirty="0">
                  <a:solidFill>
                    <a:srgbClr val="FF0000"/>
                  </a:solidFill>
                </a:rPr>
                <a:t>通常設</a:t>
              </a:r>
              <a:r>
                <a:rPr lang="en-US" altLang="zh-TW" sz="1200" dirty="0">
                  <a:solidFill>
                    <a:srgbClr val="FF0000"/>
                  </a:solidFill>
                </a:rPr>
                <a:t>0.1~0.3</a:t>
              </a:r>
              <a:endParaRPr lang="zh-TW" altLang="en-US" sz="1200" dirty="0">
                <a:solidFill>
                  <a:srgbClr val="FF0000"/>
                </a:solidFill>
              </a:endParaRPr>
            </a:p>
          </p:txBody>
        </p:sp>
        <p:sp>
          <p:nvSpPr>
            <p:cNvPr id="96" name="文字方塊 95"/>
            <p:cNvSpPr txBox="1"/>
            <p:nvPr/>
          </p:nvSpPr>
          <p:spPr>
            <a:xfrm>
              <a:off x="6360893" y="3486560"/>
              <a:ext cx="342420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200" dirty="0">
                  <a:solidFill>
                    <a:srgbClr val="FF0000"/>
                  </a:solidFill>
                </a:rPr>
                <a:t>= clock network latency </a:t>
              </a:r>
              <a:r>
                <a:rPr lang="zh-TW" altLang="en-US" sz="1200" dirty="0">
                  <a:solidFill>
                    <a:srgbClr val="FF0000"/>
                  </a:solidFill>
                </a:rPr>
                <a:t>內部</a:t>
              </a:r>
              <a:r>
                <a:rPr lang="en-US" altLang="zh-TW" sz="1200" dirty="0">
                  <a:solidFill>
                    <a:srgbClr val="FF0000"/>
                  </a:solidFill>
                </a:rPr>
                <a:t>delay </a:t>
              </a:r>
              <a:r>
                <a:rPr lang="zh-TW" altLang="en-US" sz="1200" dirty="0">
                  <a:solidFill>
                    <a:srgbClr val="FF0000"/>
                  </a:solidFill>
                </a:rPr>
                <a:t>通常設</a:t>
              </a:r>
              <a:r>
                <a:rPr lang="en-US" altLang="zh-TW" sz="1200" dirty="0">
                  <a:solidFill>
                    <a:srgbClr val="FF0000"/>
                  </a:solidFill>
                </a:rPr>
                <a:t>1~3</a:t>
              </a:r>
              <a:endParaRPr lang="zh-TW" altLang="en-US" sz="1200" dirty="0">
                <a:solidFill>
                  <a:srgbClr val="FF0000"/>
                </a:solidFill>
              </a:endParaRPr>
            </a:p>
          </p:txBody>
        </p:sp>
        <p:sp>
          <p:nvSpPr>
            <p:cNvPr id="97" name="文字方塊 96"/>
            <p:cNvSpPr txBox="1"/>
            <p:nvPr/>
          </p:nvSpPr>
          <p:spPr>
            <a:xfrm>
              <a:off x="6073909" y="3639269"/>
              <a:ext cx="33217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200" dirty="0">
                  <a:solidFill>
                    <a:srgbClr val="FF0000"/>
                  </a:solidFill>
                </a:rPr>
                <a:t>input transition</a:t>
              </a:r>
              <a:r>
                <a:rPr lang="zh-TW" altLang="en-US" sz="1200" dirty="0">
                  <a:solidFill>
                    <a:srgbClr val="FF0000"/>
                  </a:solidFill>
                </a:rPr>
                <a:t>固定設</a:t>
              </a:r>
              <a:r>
                <a:rPr lang="en-US" altLang="zh-TW" sz="1200" dirty="0">
                  <a:solidFill>
                    <a:srgbClr val="FF0000"/>
                  </a:solidFill>
                </a:rPr>
                <a:t>0.5</a:t>
              </a:r>
              <a:r>
                <a:rPr lang="zh-TW" altLang="en-US" sz="1200" dirty="0">
                  <a:solidFill>
                    <a:srgbClr val="FF0000"/>
                  </a:solidFill>
                </a:rPr>
                <a:t> </a:t>
              </a:r>
              <a:r>
                <a:rPr lang="en-US" altLang="zh-TW" sz="1200" dirty="0">
                  <a:solidFill>
                    <a:srgbClr val="FF0000"/>
                  </a:solidFill>
                </a:rPr>
                <a:t>(TSRI</a:t>
              </a:r>
              <a:r>
                <a:rPr lang="zh-TW" altLang="en-US" sz="1200" dirty="0">
                  <a:solidFill>
                    <a:srgbClr val="FF0000"/>
                  </a:solidFill>
                </a:rPr>
                <a:t> </a:t>
              </a:r>
              <a:r>
                <a:rPr lang="en-US" altLang="zh-TW" sz="1200" dirty="0">
                  <a:solidFill>
                    <a:srgbClr val="FF0000"/>
                  </a:solidFill>
                </a:rPr>
                <a:t>V93000</a:t>
              </a:r>
              <a:r>
                <a:rPr lang="zh-TW" altLang="en-US" sz="1200" dirty="0">
                  <a:solidFill>
                    <a:srgbClr val="FF0000"/>
                  </a:solidFill>
                </a:rPr>
                <a:t>機台</a:t>
              </a:r>
              <a:r>
                <a:rPr lang="en-US" altLang="zh-TW" sz="1200" dirty="0">
                  <a:solidFill>
                    <a:srgbClr val="FF0000"/>
                  </a:solidFill>
                </a:rPr>
                <a:t>)</a:t>
              </a:r>
              <a:endParaRPr lang="zh-TW" altLang="en-US" sz="1200" dirty="0">
                <a:solidFill>
                  <a:srgbClr val="FF0000"/>
                </a:solidFill>
              </a:endParaRPr>
            </a:p>
          </p:txBody>
        </p:sp>
        <p:sp>
          <p:nvSpPr>
            <p:cNvPr id="98" name="文字方塊 97"/>
            <p:cNvSpPr txBox="1"/>
            <p:nvPr/>
          </p:nvSpPr>
          <p:spPr>
            <a:xfrm>
              <a:off x="6077385" y="3808354"/>
              <a:ext cx="232948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200" dirty="0">
                  <a:solidFill>
                    <a:srgbClr val="FF0000"/>
                  </a:solidFill>
                </a:rPr>
                <a:t>clock transition</a:t>
              </a:r>
              <a:r>
                <a:rPr lang="zh-TW" altLang="en-US" sz="1200" dirty="0">
                  <a:solidFill>
                    <a:srgbClr val="FF0000"/>
                  </a:solidFill>
                </a:rPr>
                <a:t> 通常設</a:t>
              </a:r>
              <a:r>
                <a:rPr lang="en-US" altLang="zh-TW" sz="1200" dirty="0">
                  <a:solidFill>
                    <a:srgbClr val="FF0000"/>
                  </a:solidFill>
                </a:rPr>
                <a:t>0.1~0.3</a:t>
              </a:r>
              <a:endParaRPr lang="zh-TW" altLang="en-US" sz="1200" dirty="0">
                <a:solidFill>
                  <a:srgbClr val="FF0000"/>
                </a:solidFill>
              </a:endParaRPr>
            </a:p>
          </p:txBody>
        </p:sp>
        <p:sp>
          <p:nvSpPr>
            <p:cNvPr id="99" name="橢圓 98"/>
            <p:cNvSpPr/>
            <p:nvPr/>
          </p:nvSpPr>
          <p:spPr>
            <a:xfrm>
              <a:off x="4518743" y="3412810"/>
              <a:ext cx="355282" cy="153595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0" name="橢圓 99"/>
            <p:cNvSpPr/>
            <p:nvPr/>
          </p:nvSpPr>
          <p:spPr>
            <a:xfrm>
              <a:off x="4537508" y="3547388"/>
              <a:ext cx="355282" cy="153595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1" name="橢圓 100"/>
            <p:cNvSpPr/>
            <p:nvPr/>
          </p:nvSpPr>
          <p:spPr>
            <a:xfrm>
              <a:off x="4531821" y="3681966"/>
              <a:ext cx="355282" cy="153595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2" name="橢圓 101"/>
            <p:cNvSpPr/>
            <p:nvPr/>
          </p:nvSpPr>
          <p:spPr>
            <a:xfrm>
              <a:off x="4536191" y="3843267"/>
              <a:ext cx="355282" cy="153595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3" name="橢圓 102"/>
            <p:cNvSpPr/>
            <p:nvPr/>
          </p:nvSpPr>
          <p:spPr>
            <a:xfrm>
              <a:off x="3220512" y="1533553"/>
              <a:ext cx="418012" cy="15240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4" name="文字方塊 103"/>
            <p:cNvSpPr txBox="1"/>
            <p:nvPr/>
          </p:nvSpPr>
          <p:spPr>
            <a:xfrm>
              <a:off x="2532261" y="1654651"/>
              <a:ext cx="200407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100" dirty="0">
                  <a:solidFill>
                    <a:srgbClr val="FF0000"/>
                  </a:solidFill>
                </a:rPr>
                <a:t>包完</a:t>
              </a:r>
              <a:r>
                <a:rPr lang="en-US" altLang="zh-TW" sz="1100" dirty="0">
                  <a:solidFill>
                    <a:srgbClr val="FF0000"/>
                  </a:solidFill>
                </a:rPr>
                <a:t>IO</a:t>
              </a:r>
              <a:r>
                <a:rPr lang="zh-TW" altLang="en-US" sz="1100" dirty="0">
                  <a:solidFill>
                    <a:srgbClr val="FF0000"/>
                  </a:solidFill>
                </a:rPr>
                <a:t> </a:t>
              </a:r>
              <a:r>
                <a:rPr lang="en-US" altLang="zh-TW" sz="1100" dirty="0">
                  <a:solidFill>
                    <a:srgbClr val="FF0000"/>
                  </a:solidFill>
                </a:rPr>
                <a:t>pad</a:t>
              </a:r>
              <a:r>
                <a:rPr lang="zh-TW" altLang="en-US" sz="1100" dirty="0">
                  <a:solidFill>
                    <a:srgbClr val="FF0000"/>
                  </a:solidFill>
                </a:rPr>
                <a:t>的</a:t>
              </a:r>
              <a:r>
                <a:rPr lang="en-US" altLang="zh-TW" sz="1100" dirty="0">
                  <a:solidFill>
                    <a:srgbClr val="FF0000"/>
                  </a:solidFill>
                </a:rPr>
                <a:t>TOP</a:t>
              </a:r>
              <a:r>
                <a:rPr lang="zh-TW" altLang="en-US" sz="1100" dirty="0">
                  <a:solidFill>
                    <a:srgbClr val="FF0000"/>
                  </a:solidFill>
                </a:rPr>
                <a:t> </a:t>
              </a:r>
              <a:r>
                <a:rPr lang="en-US" altLang="zh-TW" sz="1100" dirty="0">
                  <a:solidFill>
                    <a:srgbClr val="FF0000"/>
                  </a:solidFill>
                </a:rPr>
                <a:t>cell name</a:t>
              </a:r>
              <a:endParaRPr lang="zh-TW" altLang="en-US" sz="1100" dirty="0">
                <a:solidFill>
                  <a:srgbClr val="FF0000"/>
                </a:solidFill>
              </a:endParaRPr>
            </a:p>
          </p:txBody>
        </p:sp>
        <p:sp>
          <p:nvSpPr>
            <p:cNvPr id="105" name="手繪多邊形 104"/>
            <p:cNvSpPr/>
            <p:nvPr/>
          </p:nvSpPr>
          <p:spPr>
            <a:xfrm>
              <a:off x="3056709" y="1166949"/>
              <a:ext cx="182880" cy="252548"/>
            </a:xfrm>
            <a:custGeom>
              <a:avLst/>
              <a:gdLst>
                <a:gd name="connsiteX0" fmla="*/ 0 w 182880"/>
                <a:gd name="connsiteY0" fmla="*/ 252548 h 252548"/>
                <a:gd name="connsiteX1" fmla="*/ 26125 w 182880"/>
                <a:gd name="connsiteY1" fmla="*/ 200297 h 252548"/>
                <a:gd name="connsiteX2" fmla="*/ 87085 w 182880"/>
                <a:gd name="connsiteY2" fmla="*/ 148045 h 252548"/>
                <a:gd name="connsiteX3" fmla="*/ 139337 w 182880"/>
                <a:gd name="connsiteY3" fmla="*/ 113211 h 252548"/>
                <a:gd name="connsiteX4" fmla="*/ 156754 w 182880"/>
                <a:gd name="connsiteY4" fmla="*/ 174171 h 252548"/>
                <a:gd name="connsiteX5" fmla="*/ 130628 w 182880"/>
                <a:gd name="connsiteY5" fmla="*/ 156754 h 252548"/>
                <a:gd name="connsiteX6" fmla="*/ 130628 w 182880"/>
                <a:gd name="connsiteY6" fmla="*/ 43542 h 252548"/>
                <a:gd name="connsiteX7" fmla="*/ 148045 w 182880"/>
                <a:gd name="connsiteY7" fmla="*/ 17417 h 252548"/>
                <a:gd name="connsiteX8" fmla="*/ 174171 w 182880"/>
                <a:gd name="connsiteY8" fmla="*/ 8708 h 252548"/>
                <a:gd name="connsiteX9" fmla="*/ 182880 w 182880"/>
                <a:gd name="connsiteY9" fmla="*/ 0 h 252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2880" h="252548">
                  <a:moveTo>
                    <a:pt x="0" y="252548"/>
                  </a:moveTo>
                  <a:cubicBezTo>
                    <a:pt x="8708" y="235131"/>
                    <a:pt x="15324" y="216499"/>
                    <a:pt x="26125" y="200297"/>
                  </a:cubicBezTo>
                  <a:cubicBezTo>
                    <a:pt x="37400" y="183384"/>
                    <a:pt x="71995" y="158608"/>
                    <a:pt x="87085" y="148045"/>
                  </a:cubicBezTo>
                  <a:cubicBezTo>
                    <a:pt x="104234" y="136041"/>
                    <a:pt x="139337" y="113211"/>
                    <a:pt x="139337" y="113211"/>
                  </a:cubicBezTo>
                  <a:cubicBezTo>
                    <a:pt x="162294" y="120864"/>
                    <a:pt x="205287" y="125638"/>
                    <a:pt x="156754" y="174171"/>
                  </a:cubicBezTo>
                  <a:cubicBezTo>
                    <a:pt x="149353" y="181572"/>
                    <a:pt x="139337" y="162560"/>
                    <a:pt x="130628" y="156754"/>
                  </a:cubicBezTo>
                  <a:cubicBezTo>
                    <a:pt x="118399" y="107836"/>
                    <a:pt x="114329" y="108738"/>
                    <a:pt x="130628" y="43542"/>
                  </a:cubicBezTo>
                  <a:cubicBezTo>
                    <a:pt x="133166" y="33388"/>
                    <a:pt x="139872" y="23955"/>
                    <a:pt x="148045" y="17417"/>
                  </a:cubicBezTo>
                  <a:cubicBezTo>
                    <a:pt x="155213" y="11682"/>
                    <a:pt x="165960" y="12813"/>
                    <a:pt x="174171" y="8708"/>
                  </a:cubicBezTo>
                  <a:cubicBezTo>
                    <a:pt x="177843" y="6872"/>
                    <a:pt x="179977" y="2903"/>
                    <a:pt x="182880" y="0"/>
                  </a:cubicBezTo>
                </a:path>
              </a:pathLst>
            </a:cu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6" name="文字方塊 105"/>
            <p:cNvSpPr txBox="1"/>
            <p:nvPr/>
          </p:nvSpPr>
          <p:spPr>
            <a:xfrm>
              <a:off x="3172893" y="989188"/>
              <a:ext cx="131638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200" dirty="0">
                  <a:solidFill>
                    <a:srgbClr val="FF0000"/>
                  </a:solidFill>
                </a:rPr>
                <a:t>20 ns = 50 MHz</a:t>
              </a:r>
              <a:endParaRPr lang="zh-TW" altLang="en-US" sz="1200" dirty="0">
                <a:solidFill>
                  <a:srgbClr val="FF0000"/>
                </a:solidFill>
              </a:endParaRPr>
            </a:p>
          </p:txBody>
        </p:sp>
        <p:sp>
          <p:nvSpPr>
            <p:cNvPr id="107" name="橢圓 106"/>
            <p:cNvSpPr/>
            <p:nvPr/>
          </p:nvSpPr>
          <p:spPr>
            <a:xfrm>
              <a:off x="2368731" y="4825577"/>
              <a:ext cx="1269793" cy="272929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8" name="文字方塊 107"/>
            <p:cNvSpPr txBox="1"/>
            <p:nvPr/>
          </p:nvSpPr>
          <p:spPr>
            <a:xfrm>
              <a:off x="2855524" y="5111285"/>
              <a:ext cx="201850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200" dirty="0">
                  <a:solidFill>
                    <a:srgbClr val="FF0000"/>
                  </a:solidFill>
                </a:rPr>
                <a:t>檢查</a:t>
              </a:r>
              <a:r>
                <a:rPr lang="en-US" altLang="zh-TW" sz="1200" dirty="0">
                  <a:solidFill>
                    <a:srgbClr val="FF0000"/>
                  </a:solidFill>
                </a:rPr>
                <a:t>timing</a:t>
              </a:r>
              <a:r>
                <a:rPr lang="zh-TW" altLang="en-US" sz="1200" dirty="0">
                  <a:solidFill>
                    <a:srgbClr val="FF0000"/>
                  </a:solidFill>
                </a:rPr>
                <a:t> 是否 </a:t>
              </a:r>
              <a:r>
                <a:rPr lang="en-US" altLang="zh-TW" sz="1200" dirty="0">
                  <a:solidFill>
                    <a:srgbClr val="FF0000"/>
                  </a:solidFill>
                </a:rPr>
                <a:t>slack&gt;=0</a:t>
              </a:r>
              <a:endParaRPr lang="zh-TW" altLang="en-US" sz="1200" dirty="0">
                <a:solidFill>
                  <a:srgbClr val="FF0000"/>
                </a:solidFill>
              </a:endParaRPr>
            </a:p>
          </p:txBody>
        </p:sp>
        <p:sp>
          <p:nvSpPr>
            <p:cNvPr id="109" name="文字方塊 108"/>
            <p:cNvSpPr txBox="1"/>
            <p:nvPr/>
          </p:nvSpPr>
          <p:spPr>
            <a:xfrm>
              <a:off x="6826510" y="4479546"/>
              <a:ext cx="257153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200" dirty="0">
                  <a:solidFill>
                    <a:srgbClr val="FF0000"/>
                  </a:solidFill>
                </a:rPr>
                <a:t>input delay</a:t>
              </a:r>
              <a:r>
                <a:rPr lang="zh-TW" altLang="en-US" sz="1200" dirty="0">
                  <a:solidFill>
                    <a:srgbClr val="FF0000"/>
                  </a:solidFill>
                </a:rPr>
                <a:t>同常設</a:t>
              </a:r>
              <a:r>
                <a:rPr lang="en-US" altLang="zh-TW" sz="1200" dirty="0">
                  <a:solidFill>
                    <a:srgbClr val="FF0000"/>
                  </a:solidFill>
                </a:rPr>
                <a:t>1/3~1/2 period</a:t>
              </a:r>
              <a:endParaRPr lang="zh-TW" altLang="en-US" sz="1200" dirty="0">
                <a:solidFill>
                  <a:srgbClr val="FF0000"/>
                </a:solidFill>
              </a:endParaRPr>
            </a:p>
          </p:txBody>
        </p:sp>
        <p:sp>
          <p:nvSpPr>
            <p:cNvPr id="111" name="手繪多邊形 110"/>
            <p:cNvSpPr/>
            <p:nvPr/>
          </p:nvSpPr>
          <p:spPr>
            <a:xfrm>
              <a:off x="6697894" y="4448419"/>
              <a:ext cx="182170" cy="200297"/>
            </a:xfrm>
            <a:custGeom>
              <a:avLst/>
              <a:gdLst>
                <a:gd name="connsiteX0" fmla="*/ 182170 w 182170"/>
                <a:gd name="connsiteY0" fmla="*/ 200297 h 200297"/>
                <a:gd name="connsiteX1" fmla="*/ 112501 w 182170"/>
                <a:gd name="connsiteY1" fmla="*/ 182880 h 200297"/>
                <a:gd name="connsiteX2" fmla="*/ 60250 w 182170"/>
                <a:gd name="connsiteY2" fmla="*/ 148046 h 200297"/>
                <a:gd name="connsiteX3" fmla="*/ 34124 w 182170"/>
                <a:gd name="connsiteY3" fmla="*/ 130629 h 200297"/>
                <a:gd name="connsiteX4" fmla="*/ 112501 w 182170"/>
                <a:gd name="connsiteY4" fmla="*/ 113211 h 200297"/>
                <a:gd name="connsiteX5" fmla="*/ 103793 w 182170"/>
                <a:gd name="connsiteY5" fmla="*/ 156754 h 200297"/>
                <a:gd name="connsiteX6" fmla="*/ 51541 w 182170"/>
                <a:gd name="connsiteY6" fmla="*/ 148046 h 200297"/>
                <a:gd name="connsiteX7" fmla="*/ 25416 w 182170"/>
                <a:gd name="connsiteY7" fmla="*/ 130629 h 200297"/>
                <a:gd name="connsiteX8" fmla="*/ 7999 w 182170"/>
                <a:gd name="connsiteY8" fmla="*/ 0 h 20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2170" h="200297">
                  <a:moveTo>
                    <a:pt x="182170" y="200297"/>
                  </a:moveTo>
                  <a:cubicBezTo>
                    <a:pt x="170102" y="197884"/>
                    <a:pt x="127566" y="191250"/>
                    <a:pt x="112501" y="182880"/>
                  </a:cubicBezTo>
                  <a:cubicBezTo>
                    <a:pt x="94203" y="172714"/>
                    <a:pt x="77667" y="159657"/>
                    <a:pt x="60250" y="148046"/>
                  </a:cubicBezTo>
                  <a:lnTo>
                    <a:pt x="34124" y="130629"/>
                  </a:lnTo>
                  <a:cubicBezTo>
                    <a:pt x="44369" y="99896"/>
                    <a:pt x="48678" y="58506"/>
                    <a:pt x="112501" y="113211"/>
                  </a:cubicBezTo>
                  <a:cubicBezTo>
                    <a:pt x="123739" y="122844"/>
                    <a:pt x="106696" y="142240"/>
                    <a:pt x="103793" y="156754"/>
                  </a:cubicBezTo>
                  <a:cubicBezTo>
                    <a:pt x="86376" y="153851"/>
                    <a:pt x="68292" y="153630"/>
                    <a:pt x="51541" y="148046"/>
                  </a:cubicBezTo>
                  <a:cubicBezTo>
                    <a:pt x="41612" y="144736"/>
                    <a:pt x="33589" y="137167"/>
                    <a:pt x="25416" y="130629"/>
                  </a:cubicBezTo>
                  <a:cubicBezTo>
                    <a:pt x="-18684" y="95347"/>
                    <a:pt x="7999" y="80879"/>
                    <a:pt x="7999" y="0"/>
                  </a:cubicBezTo>
                </a:path>
              </a:pathLst>
            </a:cu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37" name="矩形 136"/>
          <p:cNvSpPr/>
          <p:nvPr/>
        </p:nvSpPr>
        <p:spPr>
          <a:xfrm>
            <a:off x="766354" y="1410789"/>
            <a:ext cx="1027612" cy="304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RTL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38" name="矩形 137"/>
          <p:cNvSpPr/>
          <p:nvPr/>
        </p:nvSpPr>
        <p:spPr>
          <a:xfrm>
            <a:off x="766354" y="1985554"/>
            <a:ext cx="1027612" cy="2743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9" name="文字方塊 138"/>
          <p:cNvSpPr txBox="1"/>
          <p:nvPr/>
        </p:nvSpPr>
        <p:spPr>
          <a:xfrm>
            <a:off x="1022640" y="1941602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DC</a:t>
            </a:r>
            <a:endParaRPr lang="zh-TW" altLang="en-US" dirty="0"/>
          </a:p>
        </p:txBody>
      </p:sp>
      <p:sp>
        <p:nvSpPr>
          <p:cNvPr id="140" name="矩形 139"/>
          <p:cNvSpPr/>
          <p:nvPr/>
        </p:nvSpPr>
        <p:spPr>
          <a:xfrm>
            <a:off x="759251" y="6200502"/>
            <a:ext cx="1027612" cy="304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ICC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41" name="矩形 140"/>
          <p:cNvSpPr/>
          <p:nvPr/>
        </p:nvSpPr>
        <p:spPr>
          <a:xfrm>
            <a:off x="836023" y="2310934"/>
            <a:ext cx="862148" cy="28697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dirty="0">
                <a:solidFill>
                  <a:schemeClr val="tx1"/>
                </a:solidFill>
              </a:rPr>
              <a:t>包</a:t>
            </a:r>
            <a:r>
              <a:rPr lang="en-US" altLang="zh-TW" sz="1200" dirty="0" err="1">
                <a:solidFill>
                  <a:schemeClr val="tx1"/>
                </a:solidFill>
              </a:rPr>
              <a:t>io</a:t>
            </a:r>
            <a:r>
              <a:rPr lang="en-US" altLang="zh-TW" sz="1200" dirty="0">
                <a:solidFill>
                  <a:schemeClr val="tx1"/>
                </a:solidFill>
              </a:rPr>
              <a:t> pad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142" name="矩形 141"/>
          <p:cNvSpPr/>
          <p:nvPr/>
        </p:nvSpPr>
        <p:spPr>
          <a:xfrm>
            <a:off x="836023" y="2728369"/>
            <a:ext cx="862148" cy="28697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100" dirty="0">
                <a:solidFill>
                  <a:schemeClr val="tx1"/>
                </a:solidFill>
              </a:rPr>
              <a:t>dv</a:t>
            </a:r>
            <a:r>
              <a:rPr lang="zh-TW" altLang="en-US" sz="1100" dirty="0">
                <a:solidFill>
                  <a:schemeClr val="tx1"/>
                </a:solidFill>
              </a:rPr>
              <a:t>環境設定</a:t>
            </a:r>
          </a:p>
        </p:txBody>
      </p:sp>
      <p:sp>
        <p:nvSpPr>
          <p:cNvPr id="143" name="矩形 142"/>
          <p:cNvSpPr/>
          <p:nvPr/>
        </p:nvSpPr>
        <p:spPr>
          <a:xfrm>
            <a:off x="836023" y="3145804"/>
            <a:ext cx="862148" cy="28697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100" dirty="0">
                <a:solidFill>
                  <a:schemeClr val="tx1"/>
                </a:solidFill>
              </a:rPr>
              <a:t>read file</a:t>
            </a:r>
            <a:endParaRPr lang="zh-TW" altLang="en-US" sz="1100" dirty="0">
              <a:solidFill>
                <a:schemeClr val="tx1"/>
              </a:solidFill>
            </a:endParaRPr>
          </a:p>
        </p:txBody>
      </p:sp>
      <p:cxnSp>
        <p:nvCxnSpPr>
          <p:cNvPr id="144" name="直線單箭頭接點 143"/>
          <p:cNvCxnSpPr/>
          <p:nvPr/>
        </p:nvCxnSpPr>
        <p:spPr>
          <a:xfrm>
            <a:off x="1264919" y="5937069"/>
            <a:ext cx="0" cy="26561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5" name="直線單箭頭接點 144"/>
          <p:cNvCxnSpPr/>
          <p:nvPr/>
        </p:nvCxnSpPr>
        <p:spPr>
          <a:xfrm>
            <a:off x="1264920" y="1719943"/>
            <a:ext cx="0" cy="26561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6" name="矩形 145"/>
          <p:cNvSpPr/>
          <p:nvPr/>
        </p:nvSpPr>
        <p:spPr>
          <a:xfrm>
            <a:off x="830528" y="3559255"/>
            <a:ext cx="862148" cy="28697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00" dirty="0">
                <a:solidFill>
                  <a:schemeClr val="tx1"/>
                </a:solidFill>
              </a:rPr>
              <a:t>constraints</a:t>
            </a:r>
            <a:endParaRPr lang="zh-TW" altLang="en-US" sz="1100" dirty="0">
              <a:solidFill>
                <a:schemeClr val="tx1"/>
              </a:solidFill>
            </a:endParaRPr>
          </a:p>
        </p:txBody>
      </p:sp>
      <p:sp>
        <p:nvSpPr>
          <p:cNvPr id="147" name="矩形 146"/>
          <p:cNvSpPr/>
          <p:nvPr/>
        </p:nvSpPr>
        <p:spPr>
          <a:xfrm>
            <a:off x="766354" y="1410789"/>
            <a:ext cx="1045028" cy="304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RTL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48" name="矩形 147"/>
          <p:cNvSpPr/>
          <p:nvPr/>
        </p:nvSpPr>
        <p:spPr>
          <a:xfrm>
            <a:off x="759251" y="1985554"/>
            <a:ext cx="1052131" cy="3944983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9" name="文字方塊 148"/>
          <p:cNvSpPr txBox="1"/>
          <p:nvPr/>
        </p:nvSpPr>
        <p:spPr>
          <a:xfrm>
            <a:off x="1022640" y="1941602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DC</a:t>
            </a:r>
            <a:endParaRPr lang="zh-TW" altLang="en-US" dirty="0"/>
          </a:p>
        </p:txBody>
      </p:sp>
      <p:sp>
        <p:nvSpPr>
          <p:cNvPr id="150" name="矩形 149"/>
          <p:cNvSpPr/>
          <p:nvPr/>
        </p:nvSpPr>
        <p:spPr>
          <a:xfrm>
            <a:off x="759251" y="6200502"/>
            <a:ext cx="1052130" cy="304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ICC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51" name="矩形 150"/>
          <p:cNvSpPr/>
          <p:nvPr/>
        </p:nvSpPr>
        <p:spPr>
          <a:xfrm>
            <a:off x="806009" y="2310934"/>
            <a:ext cx="956336" cy="28697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dirty="0">
                <a:solidFill>
                  <a:schemeClr val="tx1"/>
                </a:solidFill>
              </a:rPr>
              <a:t>包</a:t>
            </a:r>
            <a:r>
              <a:rPr lang="en-US" altLang="zh-TW" sz="1200" dirty="0">
                <a:solidFill>
                  <a:schemeClr val="tx1"/>
                </a:solidFill>
              </a:rPr>
              <a:t>IO pad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152" name="矩形 151"/>
          <p:cNvSpPr/>
          <p:nvPr/>
        </p:nvSpPr>
        <p:spPr>
          <a:xfrm>
            <a:off x="806009" y="3145804"/>
            <a:ext cx="956336" cy="2869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100" dirty="0">
                <a:solidFill>
                  <a:schemeClr val="tx1"/>
                </a:solidFill>
              </a:rPr>
              <a:t>read file</a:t>
            </a:r>
            <a:endParaRPr lang="zh-TW" altLang="en-US" sz="1100" dirty="0">
              <a:solidFill>
                <a:schemeClr val="tx1"/>
              </a:solidFill>
            </a:endParaRPr>
          </a:p>
        </p:txBody>
      </p:sp>
      <p:cxnSp>
        <p:nvCxnSpPr>
          <p:cNvPr id="153" name="直線單箭頭接點 152"/>
          <p:cNvCxnSpPr/>
          <p:nvPr/>
        </p:nvCxnSpPr>
        <p:spPr>
          <a:xfrm>
            <a:off x="1264919" y="5937069"/>
            <a:ext cx="0" cy="26561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4" name="直線單箭頭接點 153"/>
          <p:cNvCxnSpPr/>
          <p:nvPr/>
        </p:nvCxnSpPr>
        <p:spPr>
          <a:xfrm>
            <a:off x="1264920" y="1719943"/>
            <a:ext cx="0" cy="26561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5" name="矩形 154"/>
          <p:cNvSpPr/>
          <p:nvPr/>
        </p:nvSpPr>
        <p:spPr>
          <a:xfrm>
            <a:off x="806009" y="3563239"/>
            <a:ext cx="956336" cy="490231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00" dirty="0">
                <a:solidFill>
                  <a:schemeClr val="tx1"/>
                </a:solidFill>
              </a:rPr>
              <a:t>set environment</a:t>
            </a:r>
            <a:endParaRPr lang="zh-TW" altLang="en-US" sz="1100" dirty="0">
              <a:solidFill>
                <a:schemeClr val="tx1"/>
              </a:solidFill>
            </a:endParaRPr>
          </a:p>
        </p:txBody>
      </p:sp>
      <p:sp>
        <p:nvSpPr>
          <p:cNvPr id="156" name="矩形 155"/>
          <p:cNvSpPr/>
          <p:nvPr/>
        </p:nvSpPr>
        <p:spPr>
          <a:xfrm>
            <a:off x="804403" y="4172838"/>
            <a:ext cx="956336" cy="4902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00" dirty="0">
                <a:solidFill>
                  <a:schemeClr val="tx1"/>
                </a:solidFill>
              </a:rPr>
              <a:t>set constraints</a:t>
            </a:r>
            <a:endParaRPr lang="zh-TW" altLang="en-US" sz="1100" dirty="0">
              <a:solidFill>
                <a:schemeClr val="tx1"/>
              </a:solidFill>
            </a:endParaRPr>
          </a:p>
        </p:txBody>
      </p:sp>
      <p:sp>
        <p:nvSpPr>
          <p:cNvPr id="157" name="矩形 156"/>
          <p:cNvSpPr/>
          <p:nvPr/>
        </p:nvSpPr>
        <p:spPr>
          <a:xfrm>
            <a:off x="804403" y="4782437"/>
            <a:ext cx="956336" cy="4902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100" dirty="0">
                <a:solidFill>
                  <a:schemeClr val="tx1"/>
                </a:solidFill>
              </a:rPr>
              <a:t>compile</a:t>
            </a:r>
            <a:endParaRPr lang="zh-TW" altLang="en-US" sz="1100" dirty="0">
              <a:solidFill>
                <a:schemeClr val="tx1"/>
              </a:solidFill>
            </a:endParaRPr>
          </a:p>
        </p:txBody>
      </p:sp>
      <p:sp>
        <p:nvSpPr>
          <p:cNvPr id="158" name="矩形 157"/>
          <p:cNvSpPr/>
          <p:nvPr/>
        </p:nvSpPr>
        <p:spPr>
          <a:xfrm>
            <a:off x="804403" y="5396019"/>
            <a:ext cx="956336" cy="4902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100" dirty="0">
                <a:solidFill>
                  <a:schemeClr val="tx1"/>
                </a:solidFill>
              </a:rPr>
              <a:t>analysis</a:t>
            </a:r>
          </a:p>
          <a:p>
            <a:pPr algn="ctr"/>
            <a:r>
              <a:rPr lang="en-US" altLang="zh-TW" sz="1100" dirty="0">
                <a:solidFill>
                  <a:schemeClr val="tx1"/>
                </a:solidFill>
              </a:rPr>
              <a:t>report</a:t>
            </a:r>
            <a:endParaRPr lang="zh-TW" altLang="en-US" sz="1100" dirty="0">
              <a:solidFill>
                <a:schemeClr val="tx1"/>
              </a:solidFill>
            </a:endParaRPr>
          </a:p>
        </p:txBody>
      </p:sp>
      <p:sp>
        <p:nvSpPr>
          <p:cNvPr id="159" name="矩形 158"/>
          <p:cNvSpPr/>
          <p:nvPr/>
        </p:nvSpPr>
        <p:spPr>
          <a:xfrm>
            <a:off x="806009" y="2728369"/>
            <a:ext cx="956336" cy="28697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900" dirty="0">
                <a:solidFill>
                  <a:schemeClr val="tx1"/>
                </a:solidFill>
              </a:rPr>
              <a:t>Design Setup</a:t>
            </a:r>
            <a:endParaRPr lang="zh-TW" altLang="en-US" sz="900" dirty="0">
              <a:solidFill>
                <a:schemeClr val="tx1"/>
              </a:solidFill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7A5AD-5AEC-42D0-A3BE-F46B40576360}" type="slidenum">
              <a:rPr lang="en-US" altLang="zh-TW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477318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圖片 5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1242" y="1410789"/>
            <a:ext cx="6386711" cy="357146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77511" y="313510"/>
            <a:ext cx="8598907" cy="705394"/>
          </a:xfrm>
        </p:spPr>
        <p:txBody>
          <a:bodyPr/>
          <a:lstStyle/>
          <a:p>
            <a:r>
              <a:rPr lang="en-US" altLang="zh-TW" dirty="0"/>
              <a:t>Set Constraints</a:t>
            </a:r>
            <a:endParaRPr lang="zh-TW" altLang="en-US" dirty="0"/>
          </a:p>
        </p:txBody>
      </p:sp>
      <p:grpSp>
        <p:nvGrpSpPr>
          <p:cNvPr id="54" name="群組 53"/>
          <p:cNvGrpSpPr/>
          <p:nvPr/>
        </p:nvGrpSpPr>
        <p:grpSpPr>
          <a:xfrm>
            <a:off x="4100206" y="2357434"/>
            <a:ext cx="6061476" cy="3984169"/>
            <a:chOff x="4120526" y="1809537"/>
            <a:chExt cx="6061476" cy="3984169"/>
          </a:xfrm>
        </p:grpSpPr>
        <p:sp>
          <p:nvSpPr>
            <p:cNvPr id="4" name="文字方塊 3"/>
            <p:cNvSpPr txBox="1"/>
            <p:nvPr/>
          </p:nvSpPr>
          <p:spPr>
            <a:xfrm>
              <a:off x="5081314" y="3647733"/>
              <a:ext cx="249299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200" dirty="0">
                  <a:solidFill>
                    <a:srgbClr val="FF0000"/>
                  </a:solidFill>
                </a:rPr>
                <a:t>用多核心跑合成，提升合成速度。</a:t>
              </a:r>
            </a:p>
          </p:txBody>
        </p:sp>
        <p:sp>
          <p:nvSpPr>
            <p:cNvPr id="12" name="文字方塊 11"/>
            <p:cNvSpPr txBox="1"/>
            <p:nvPr/>
          </p:nvSpPr>
          <p:spPr>
            <a:xfrm>
              <a:off x="4239212" y="1809537"/>
              <a:ext cx="5238935" cy="430887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zh-TW" altLang="en-US" sz="1100" dirty="0">
                  <a:solidFill>
                    <a:srgbClr val="FF0000"/>
                  </a:solidFill>
                </a:rPr>
                <a:t>檢查</a:t>
              </a:r>
              <a:r>
                <a:rPr lang="en-US" altLang="zh-TW" sz="1100" dirty="0">
                  <a:solidFill>
                    <a:srgbClr val="FF0000"/>
                  </a:solidFill>
                </a:rPr>
                <a:t>multiple instance problem</a:t>
              </a:r>
            </a:p>
            <a:p>
              <a:r>
                <a:rPr lang="en-US" altLang="zh-TW" sz="1100" dirty="0">
                  <a:solidFill>
                    <a:srgbClr val="FF0000"/>
                  </a:solidFill>
                </a:rPr>
                <a:t>uniquify</a:t>
              </a:r>
              <a:r>
                <a:rPr lang="zh-TW" altLang="en-US" sz="1100" dirty="0">
                  <a:solidFill>
                    <a:srgbClr val="FF0000"/>
                  </a:solidFill>
                </a:rPr>
                <a:t> </a:t>
              </a:r>
              <a:r>
                <a:rPr lang="en-US" altLang="zh-TW" sz="1100" dirty="0">
                  <a:solidFill>
                    <a:srgbClr val="FF0000"/>
                  </a:solidFill>
                </a:rPr>
                <a:t>command</a:t>
              </a:r>
              <a:r>
                <a:rPr lang="zh-TW" altLang="en-US" sz="1100" dirty="0">
                  <a:solidFill>
                    <a:srgbClr val="FF0000"/>
                  </a:solidFill>
                </a:rPr>
                <a:t>一下即可修正此</a:t>
              </a:r>
              <a:r>
                <a:rPr lang="en-US" altLang="zh-TW" sz="1100" dirty="0">
                  <a:solidFill>
                    <a:srgbClr val="FF0000"/>
                  </a:solidFill>
                </a:rPr>
                <a:t>problem</a:t>
              </a:r>
              <a:r>
                <a:rPr lang="zh-TW" altLang="en-US" sz="1100" dirty="0">
                  <a:solidFill>
                    <a:srgbClr val="FF0000"/>
                  </a:solidFill>
                </a:rPr>
                <a:t> 但會因此將</a:t>
              </a:r>
              <a:r>
                <a:rPr lang="en-US" altLang="zh-TW" sz="1100" dirty="0">
                  <a:solidFill>
                    <a:srgbClr val="FF0000"/>
                  </a:solidFill>
                </a:rPr>
                <a:t>net </a:t>
              </a:r>
              <a:r>
                <a:rPr lang="zh-TW" altLang="en-US" sz="1100" dirty="0">
                  <a:solidFill>
                    <a:srgbClr val="FF0000"/>
                  </a:solidFill>
                </a:rPr>
                <a:t>及</a:t>
              </a:r>
              <a:r>
                <a:rPr lang="en-US" altLang="zh-TW" sz="1100" dirty="0">
                  <a:solidFill>
                    <a:srgbClr val="FF0000"/>
                  </a:solidFill>
                </a:rPr>
                <a:t>cell </a:t>
              </a:r>
              <a:r>
                <a:rPr lang="zh-TW" altLang="en-US" sz="1100" dirty="0">
                  <a:solidFill>
                    <a:srgbClr val="FF0000"/>
                  </a:solidFill>
                </a:rPr>
                <a:t>名稱都打亂</a:t>
              </a:r>
            </a:p>
          </p:txBody>
        </p:sp>
        <p:sp>
          <p:nvSpPr>
            <p:cNvPr id="27" name="文字方塊 26"/>
            <p:cNvSpPr txBox="1"/>
            <p:nvPr/>
          </p:nvSpPr>
          <p:spPr>
            <a:xfrm>
              <a:off x="4120526" y="4870376"/>
              <a:ext cx="5357621" cy="923330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zh-TW" altLang="en-US" dirty="0"/>
                <a:t>如果為了</a:t>
              </a:r>
              <a:r>
                <a:rPr lang="en-US" altLang="zh-TW" dirty="0"/>
                <a:t>debug</a:t>
              </a:r>
              <a:r>
                <a:rPr lang="zh-TW" altLang="en-US" dirty="0"/>
                <a:t>要保留內部</a:t>
              </a:r>
              <a:r>
                <a:rPr lang="en-US" altLang="zh-TW" dirty="0"/>
                <a:t>pin</a:t>
              </a:r>
              <a:r>
                <a:rPr lang="zh-TW" altLang="en-US" dirty="0"/>
                <a:t>原名稱</a:t>
              </a:r>
              <a:endParaRPr lang="en-US" altLang="zh-TW" dirty="0"/>
            </a:p>
            <a:p>
              <a:r>
                <a:rPr lang="zh-TW" altLang="en-US" dirty="0"/>
                <a:t>請下</a:t>
              </a:r>
              <a:endParaRPr lang="en-US" altLang="zh-TW" dirty="0"/>
            </a:p>
            <a:p>
              <a:r>
                <a:rPr lang="en-US" altLang="zh-TW" dirty="0"/>
                <a:t>set compile_preserve_subdesign_interfaces true</a:t>
              </a:r>
              <a:endParaRPr lang="zh-TW" altLang="en-US" dirty="0"/>
            </a:p>
          </p:txBody>
        </p:sp>
        <p:sp>
          <p:nvSpPr>
            <p:cNvPr id="53" name="弧形箭號 (左彎) 52"/>
            <p:cNvSpPr/>
            <p:nvPr/>
          </p:nvSpPr>
          <p:spPr>
            <a:xfrm>
              <a:off x="9636343" y="1992305"/>
              <a:ext cx="545659" cy="3586278"/>
            </a:xfrm>
            <a:prstGeom prst="curvedLeftArrow">
              <a:avLst>
                <a:gd name="adj1" fmla="val 36352"/>
                <a:gd name="adj2" fmla="val 50000"/>
                <a:gd name="adj3" fmla="val 25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1" name="矩形 80"/>
          <p:cNvSpPr/>
          <p:nvPr/>
        </p:nvSpPr>
        <p:spPr>
          <a:xfrm>
            <a:off x="766354" y="1410789"/>
            <a:ext cx="1027612" cy="304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RTL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82" name="矩形 81"/>
          <p:cNvSpPr/>
          <p:nvPr/>
        </p:nvSpPr>
        <p:spPr>
          <a:xfrm>
            <a:off x="766354" y="1985554"/>
            <a:ext cx="1027612" cy="2743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3" name="文字方塊 82"/>
          <p:cNvSpPr txBox="1"/>
          <p:nvPr/>
        </p:nvSpPr>
        <p:spPr>
          <a:xfrm>
            <a:off x="1022640" y="1941602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DC</a:t>
            </a:r>
            <a:endParaRPr lang="zh-TW" altLang="en-US" dirty="0"/>
          </a:p>
        </p:txBody>
      </p:sp>
      <p:sp>
        <p:nvSpPr>
          <p:cNvPr id="84" name="矩形 83"/>
          <p:cNvSpPr/>
          <p:nvPr/>
        </p:nvSpPr>
        <p:spPr>
          <a:xfrm>
            <a:off x="759251" y="6200502"/>
            <a:ext cx="1027612" cy="304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ICC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85" name="矩形 84"/>
          <p:cNvSpPr/>
          <p:nvPr/>
        </p:nvSpPr>
        <p:spPr>
          <a:xfrm>
            <a:off x="836023" y="2310934"/>
            <a:ext cx="862148" cy="28697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dirty="0">
                <a:solidFill>
                  <a:schemeClr val="tx1"/>
                </a:solidFill>
              </a:rPr>
              <a:t>包</a:t>
            </a:r>
            <a:r>
              <a:rPr lang="en-US" altLang="zh-TW" sz="1200" dirty="0" err="1">
                <a:solidFill>
                  <a:schemeClr val="tx1"/>
                </a:solidFill>
              </a:rPr>
              <a:t>io</a:t>
            </a:r>
            <a:r>
              <a:rPr lang="en-US" altLang="zh-TW" sz="1200" dirty="0">
                <a:solidFill>
                  <a:schemeClr val="tx1"/>
                </a:solidFill>
              </a:rPr>
              <a:t> pad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86" name="矩形 85"/>
          <p:cNvSpPr/>
          <p:nvPr/>
        </p:nvSpPr>
        <p:spPr>
          <a:xfrm>
            <a:off x="836023" y="2728369"/>
            <a:ext cx="862148" cy="28697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100" dirty="0">
                <a:solidFill>
                  <a:schemeClr val="tx1"/>
                </a:solidFill>
              </a:rPr>
              <a:t>dv</a:t>
            </a:r>
            <a:r>
              <a:rPr lang="zh-TW" altLang="en-US" sz="1100" dirty="0">
                <a:solidFill>
                  <a:schemeClr val="tx1"/>
                </a:solidFill>
              </a:rPr>
              <a:t>環境設定</a:t>
            </a:r>
          </a:p>
        </p:txBody>
      </p:sp>
      <p:sp>
        <p:nvSpPr>
          <p:cNvPr id="87" name="矩形 86"/>
          <p:cNvSpPr/>
          <p:nvPr/>
        </p:nvSpPr>
        <p:spPr>
          <a:xfrm>
            <a:off x="836023" y="3145804"/>
            <a:ext cx="862148" cy="28697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100" dirty="0">
                <a:solidFill>
                  <a:schemeClr val="tx1"/>
                </a:solidFill>
              </a:rPr>
              <a:t>read file</a:t>
            </a:r>
            <a:endParaRPr lang="zh-TW" altLang="en-US" sz="1100" dirty="0">
              <a:solidFill>
                <a:schemeClr val="tx1"/>
              </a:solidFill>
            </a:endParaRPr>
          </a:p>
        </p:txBody>
      </p:sp>
      <p:cxnSp>
        <p:nvCxnSpPr>
          <p:cNvPr id="88" name="直線單箭頭接點 87"/>
          <p:cNvCxnSpPr/>
          <p:nvPr/>
        </p:nvCxnSpPr>
        <p:spPr>
          <a:xfrm>
            <a:off x="1264919" y="5937069"/>
            <a:ext cx="0" cy="26561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直線單箭頭接點 89"/>
          <p:cNvCxnSpPr/>
          <p:nvPr/>
        </p:nvCxnSpPr>
        <p:spPr>
          <a:xfrm>
            <a:off x="1264920" y="1719943"/>
            <a:ext cx="0" cy="26561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1" name="矩形 90"/>
          <p:cNvSpPr/>
          <p:nvPr/>
        </p:nvSpPr>
        <p:spPr>
          <a:xfrm>
            <a:off x="830528" y="3559255"/>
            <a:ext cx="862148" cy="28697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00" dirty="0">
                <a:solidFill>
                  <a:schemeClr val="tx1"/>
                </a:solidFill>
              </a:rPr>
              <a:t>constraints</a:t>
            </a:r>
            <a:endParaRPr lang="zh-TW" altLang="en-US" sz="1100" dirty="0">
              <a:solidFill>
                <a:schemeClr val="tx1"/>
              </a:solidFill>
            </a:endParaRPr>
          </a:p>
        </p:txBody>
      </p:sp>
      <p:sp>
        <p:nvSpPr>
          <p:cNvPr id="92" name="矩形 91"/>
          <p:cNvSpPr/>
          <p:nvPr/>
        </p:nvSpPr>
        <p:spPr>
          <a:xfrm>
            <a:off x="766354" y="1410789"/>
            <a:ext cx="1045028" cy="304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RTL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93" name="矩形 92"/>
          <p:cNvSpPr/>
          <p:nvPr/>
        </p:nvSpPr>
        <p:spPr>
          <a:xfrm>
            <a:off x="759251" y="1985554"/>
            <a:ext cx="1052131" cy="3944983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4" name="文字方塊 93"/>
          <p:cNvSpPr txBox="1"/>
          <p:nvPr/>
        </p:nvSpPr>
        <p:spPr>
          <a:xfrm>
            <a:off x="1022640" y="1941602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DC</a:t>
            </a:r>
            <a:endParaRPr lang="zh-TW" altLang="en-US" dirty="0"/>
          </a:p>
        </p:txBody>
      </p:sp>
      <p:sp>
        <p:nvSpPr>
          <p:cNvPr id="95" name="矩形 94"/>
          <p:cNvSpPr/>
          <p:nvPr/>
        </p:nvSpPr>
        <p:spPr>
          <a:xfrm>
            <a:off x="759251" y="6200502"/>
            <a:ext cx="1052130" cy="304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ICC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96" name="矩形 95"/>
          <p:cNvSpPr/>
          <p:nvPr/>
        </p:nvSpPr>
        <p:spPr>
          <a:xfrm>
            <a:off x="806009" y="2310934"/>
            <a:ext cx="956336" cy="28697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dirty="0">
                <a:solidFill>
                  <a:schemeClr val="tx1"/>
                </a:solidFill>
              </a:rPr>
              <a:t>包</a:t>
            </a:r>
            <a:r>
              <a:rPr lang="en-US" altLang="zh-TW" sz="1200" dirty="0">
                <a:solidFill>
                  <a:schemeClr val="tx1"/>
                </a:solidFill>
              </a:rPr>
              <a:t>IO pad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97" name="矩形 96"/>
          <p:cNvSpPr/>
          <p:nvPr/>
        </p:nvSpPr>
        <p:spPr>
          <a:xfrm>
            <a:off x="806009" y="3145804"/>
            <a:ext cx="956336" cy="2869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100" dirty="0">
                <a:solidFill>
                  <a:schemeClr val="tx1"/>
                </a:solidFill>
              </a:rPr>
              <a:t>read file</a:t>
            </a:r>
            <a:endParaRPr lang="zh-TW" altLang="en-US" sz="1100" dirty="0">
              <a:solidFill>
                <a:schemeClr val="tx1"/>
              </a:solidFill>
            </a:endParaRPr>
          </a:p>
        </p:txBody>
      </p:sp>
      <p:cxnSp>
        <p:nvCxnSpPr>
          <p:cNvPr id="98" name="直線單箭頭接點 97"/>
          <p:cNvCxnSpPr/>
          <p:nvPr/>
        </p:nvCxnSpPr>
        <p:spPr>
          <a:xfrm>
            <a:off x="1264919" y="5937069"/>
            <a:ext cx="0" cy="26561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9" name="直線單箭頭接點 98"/>
          <p:cNvCxnSpPr/>
          <p:nvPr/>
        </p:nvCxnSpPr>
        <p:spPr>
          <a:xfrm>
            <a:off x="1264920" y="1719943"/>
            <a:ext cx="0" cy="26561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0" name="矩形 99"/>
          <p:cNvSpPr/>
          <p:nvPr/>
        </p:nvSpPr>
        <p:spPr>
          <a:xfrm>
            <a:off x="806009" y="3563239"/>
            <a:ext cx="956336" cy="4902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00" dirty="0">
                <a:solidFill>
                  <a:schemeClr val="tx1"/>
                </a:solidFill>
              </a:rPr>
              <a:t>set environment</a:t>
            </a:r>
            <a:endParaRPr lang="zh-TW" altLang="en-US" sz="1100" dirty="0">
              <a:solidFill>
                <a:schemeClr val="tx1"/>
              </a:solidFill>
            </a:endParaRPr>
          </a:p>
        </p:txBody>
      </p:sp>
      <p:sp>
        <p:nvSpPr>
          <p:cNvPr id="101" name="矩形 100"/>
          <p:cNvSpPr/>
          <p:nvPr/>
        </p:nvSpPr>
        <p:spPr>
          <a:xfrm>
            <a:off x="804403" y="4172838"/>
            <a:ext cx="956336" cy="490231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00" dirty="0">
                <a:solidFill>
                  <a:schemeClr val="tx1"/>
                </a:solidFill>
              </a:rPr>
              <a:t>set constraints</a:t>
            </a:r>
            <a:endParaRPr lang="zh-TW" altLang="en-US" sz="1100" dirty="0">
              <a:solidFill>
                <a:schemeClr val="tx1"/>
              </a:solidFill>
            </a:endParaRPr>
          </a:p>
        </p:txBody>
      </p:sp>
      <p:sp>
        <p:nvSpPr>
          <p:cNvPr id="102" name="矩形 101"/>
          <p:cNvSpPr/>
          <p:nvPr/>
        </p:nvSpPr>
        <p:spPr>
          <a:xfrm>
            <a:off x="804403" y="4782437"/>
            <a:ext cx="956336" cy="4902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100" dirty="0">
                <a:solidFill>
                  <a:schemeClr val="tx1"/>
                </a:solidFill>
              </a:rPr>
              <a:t>compile</a:t>
            </a:r>
            <a:endParaRPr lang="zh-TW" altLang="en-US" sz="1100" dirty="0">
              <a:solidFill>
                <a:schemeClr val="tx1"/>
              </a:solidFill>
            </a:endParaRPr>
          </a:p>
        </p:txBody>
      </p:sp>
      <p:sp>
        <p:nvSpPr>
          <p:cNvPr id="103" name="矩形 102"/>
          <p:cNvSpPr/>
          <p:nvPr/>
        </p:nvSpPr>
        <p:spPr>
          <a:xfrm>
            <a:off x="804403" y="5396019"/>
            <a:ext cx="956336" cy="4902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100" dirty="0">
                <a:solidFill>
                  <a:schemeClr val="tx1"/>
                </a:solidFill>
              </a:rPr>
              <a:t>analysis</a:t>
            </a:r>
          </a:p>
          <a:p>
            <a:pPr algn="ctr"/>
            <a:r>
              <a:rPr lang="en-US" altLang="zh-TW" sz="1100" dirty="0">
                <a:solidFill>
                  <a:schemeClr val="tx1"/>
                </a:solidFill>
              </a:rPr>
              <a:t>report</a:t>
            </a:r>
            <a:endParaRPr lang="zh-TW" altLang="en-US" sz="1100" dirty="0">
              <a:solidFill>
                <a:schemeClr val="tx1"/>
              </a:solidFill>
            </a:endParaRPr>
          </a:p>
        </p:txBody>
      </p:sp>
      <p:sp>
        <p:nvSpPr>
          <p:cNvPr id="104" name="矩形 103"/>
          <p:cNvSpPr/>
          <p:nvPr/>
        </p:nvSpPr>
        <p:spPr>
          <a:xfrm>
            <a:off x="806009" y="2728369"/>
            <a:ext cx="956336" cy="28697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900" dirty="0">
                <a:solidFill>
                  <a:schemeClr val="tx1"/>
                </a:solidFill>
              </a:rPr>
              <a:t>Design Setup</a:t>
            </a:r>
            <a:endParaRPr lang="zh-TW" altLang="en-US" sz="9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48702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77511" y="313510"/>
            <a:ext cx="8598907" cy="705394"/>
          </a:xfrm>
        </p:spPr>
        <p:txBody>
          <a:bodyPr/>
          <a:lstStyle/>
          <a:p>
            <a:r>
              <a:rPr lang="en-US" altLang="zh-TW" dirty="0"/>
              <a:t>Compile</a:t>
            </a:r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766354" y="1410789"/>
            <a:ext cx="1027612" cy="304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RTL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766354" y="1985554"/>
            <a:ext cx="1027612" cy="2743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1022640" y="1941602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DC</a:t>
            </a:r>
            <a:endParaRPr lang="zh-TW" altLang="en-US" dirty="0"/>
          </a:p>
        </p:txBody>
      </p:sp>
      <p:sp>
        <p:nvSpPr>
          <p:cNvPr id="8" name="矩形 7"/>
          <p:cNvSpPr/>
          <p:nvPr/>
        </p:nvSpPr>
        <p:spPr>
          <a:xfrm>
            <a:off x="759251" y="6200502"/>
            <a:ext cx="1027612" cy="304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ICC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836023" y="2310934"/>
            <a:ext cx="862148" cy="28697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dirty="0">
                <a:solidFill>
                  <a:schemeClr val="tx1"/>
                </a:solidFill>
              </a:rPr>
              <a:t>包</a:t>
            </a:r>
            <a:r>
              <a:rPr lang="en-US" altLang="zh-TW" sz="1200" dirty="0" err="1">
                <a:solidFill>
                  <a:schemeClr val="tx1"/>
                </a:solidFill>
              </a:rPr>
              <a:t>io</a:t>
            </a:r>
            <a:r>
              <a:rPr lang="en-US" altLang="zh-TW" sz="1200" dirty="0">
                <a:solidFill>
                  <a:schemeClr val="tx1"/>
                </a:solidFill>
              </a:rPr>
              <a:t> pad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836023" y="2728369"/>
            <a:ext cx="862148" cy="28697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100" dirty="0">
                <a:solidFill>
                  <a:schemeClr val="tx1"/>
                </a:solidFill>
              </a:rPr>
              <a:t>dv</a:t>
            </a:r>
            <a:r>
              <a:rPr lang="zh-TW" altLang="en-US" sz="1100" dirty="0">
                <a:solidFill>
                  <a:schemeClr val="tx1"/>
                </a:solidFill>
              </a:rPr>
              <a:t>環境設定</a:t>
            </a:r>
          </a:p>
        </p:txBody>
      </p:sp>
      <p:sp>
        <p:nvSpPr>
          <p:cNvPr id="11" name="矩形 10"/>
          <p:cNvSpPr/>
          <p:nvPr/>
        </p:nvSpPr>
        <p:spPr>
          <a:xfrm>
            <a:off x="836023" y="3145804"/>
            <a:ext cx="862148" cy="28697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100" dirty="0">
                <a:solidFill>
                  <a:schemeClr val="tx1"/>
                </a:solidFill>
              </a:rPr>
              <a:t>read file</a:t>
            </a:r>
            <a:endParaRPr lang="zh-TW" altLang="en-US" sz="1100" dirty="0">
              <a:solidFill>
                <a:schemeClr val="tx1"/>
              </a:solidFill>
            </a:endParaRPr>
          </a:p>
        </p:txBody>
      </p:sp>
      <p:cxnSp>
        <p:nvCxnSpPr>
          <p:cNvPr id="18" name="直線單箭頭接點 17"/>
          <p:cNvCxnSpPr/>
          <p:nvPr/>
        </p:nvCxnSpPr>
        <p:spPr>
          <a:xfrm>
            <a:off x="1264919" y="5937069"/>
            <a:ext cx="0" cy="26561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直線單箭頭接點 20"/>
          <p:cNvCxnSpPr/>
          <p:nvPr/>
        </p:nvCxnSpPr>
        <p:spPr>
          <a:xfrm>
            <a:off x="1264920" y="1719943"/>
            <a:ext cx="0" cy="26561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830528" y="3559255"/>
            <a:ext cx="862148" cy="28697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00" dirty="0">
                <a:solidFill>
                  <a:schemeClr val="tx1"/>
                </a:solidFill>
              </a:rPr>
              <a:t>constraints</a:t>
            </a:r>
            <a:endParaRPr lang="zh-TW" altLang="en-US" sz="1100" dirty="0">
              <a:solidFill>
                <a:schemeClr val="tx1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766354" y="1410789"/>
            <a:ext cx="1045028" cy="304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RTL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759251" y="1985554"/>
            <a:ext cx="1052131" cy="3944983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文字方塊 16"/>
          <p:cNvSpPr txBox="1"/>
          <p:nvPr/>
        </p:nvSpPr>
        <p:spPr>
          <a:xfrm>
            <a:off x="1022640" y="1941602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DC</a:t>
            </a:r>
            <a:endParaRPr lang="zh-TW" altLang="en-US" dirty="0"/>
          </a:p>
        </p:txBody>
      </p:sp>
      <p:sp>
        <p:nvSpPr>
          <p:cNvPr id="19" name="矩形 18"/>
          <p:cNvSpPr/>
          <p:nvPr/>
        </p:nvSpPr>
        <p:spPr>
          <a:xfrm>
            <a:off x="759251" y="6200502"/>
            <a:ext cx="1052130" cy="304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ICC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806009" y="2310934"/>
            <a:ext cx="956336" cy="28697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dirty="0">
                <a:solidFill>
                  <a:schemeClr val="tx1"/>
                </a:solidFill>
              </a:rPr>
              <a:t>包</a:t>
            </a:r>
            <a:r>
              <a:rPr lang="en-US" altLang="zh-TW" sz="1200" dirty="0">
                <a:solidFill>
                  <a:schemeClr val="tx1"/>
                </a:solidFill>
              </a:rPr>
              <a:t>IO pad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806009" y="3145804"/>
            <a:ext cx="956336" cy="2869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100" dirty="0">
                <a:solidFill>
                  <a:schemeClr val="tx1"/>
                </a:solidFill>
              </a:rPr>
              <a:t>read file</a:t>
            </a:r>
            <a:endParaRPr lang="zh-TW" altLang="en-US" sz="1100" dirty="0">
              <a:solidFill>
                <a:schemeClr val="tx1"/>
              </a:solidFill>
            </a:endParaRPr>
          </a:p>
        </p:txBody>
      </p:sp>
      <p:cxnSp>
        <p:nvCxnSpPr>
          <p:cNvPr id="24" name="直線單箭頭接點 23"/>
          <p:cNvCxnSpPr/>
          <p:nvPr/>
        </p:nvCxnSpPr>
        <p:spPr>
          <a:xfrm>
            <a:off x="1264919" y="5937069"/>
            <a:ext cx="0" cy="26561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直線單箭頭接點 24"/>
          <p:cNvCxnSpPr/>
          <p:nvPr/>
        </p:nvCxnSpPr>
        <p:spPr>
          <a:xfrm>
            <a:off x="1264920" y="1719943"/>
            <a:ext cx="0" cy="26561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矩形 25"/>
          <p:cNvSpPr/>
          <p:nvPr/>
        </p:nvSpPr>
        <p:spPr>
          <a:xfrm>
            <a:off x="806009" y="3563239"/>
            <a:ext cx="956336" cy="4902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00" dirty="0">
                <a:solidFill>
                  <a:schemeClr val="tx1"/>
                </a:solidFill>
              </a:rPr>
              <a:t>set environment</a:t>
            </a:r>
            <a:endParaRPr lang="zh-TW" altLang="en-US" sz="1100" dirty="0">
              <a:solidFill>
                <a:schemeClr val="tx1"/>
              </a:solidFill>
            </a:endParaRPr>
          </a:p>
        </p:txBody>
      </p:sp>
      <p:sp>
        <p:nvSpPr>
          <p:cNvPr id="89" name="矩形 88"/>
          <p:cNvSpPr/>
          <p:nvPr/>
        </p:nvSpPr>
        <p:spPr>
          <a:xfrm>
            <a:off x="804403" y="4172838"/>
            <a:ext cx="956336" cy="4902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00" dirty="0">
                <a:solidFill>
                  <a:schemeClr val="tx1"/>
                </a:solidFill>
              </a:rPr>
              <a:t>set constraints</a:t>
            </a:r>
            <a:endParaRPr lang="zh-TW" altLang="en-US" sz="1100" dirty="0">
              <a:solidFill>
                <a:schemeClr val="tx1"/>
              </a:solidFill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804403" y="4782437"/>
            <a:ext cx="956336" cy="490231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100" dirty="0">
                <a:solidFill>
                  <a:schemeClr val="tx1"/>
                </a:solidFill>
              </a:rPr>
              <a:t>compile</a:t>
            </a:r>
            <a:endParaRPr lang="zh-TW" altLang="en-US" sz="1100" dirty="0">
              <a:solidFill>
                <a:schemeClr val="tx1"/>
              </a:solidFill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804403" y="5396019"/>
            <a:ext cx="956336" cy="4902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100" dirty="0">
                <a:solidFill>
                  <a:schemeClr val="tx1"/>
                </a:solidFill>
              </a:rPr>
              <a:t>analysis</a:t>
            </a:r>
          </a:p>
          <a:p>
            <a:pPr algn="ctr"/>
            <a:r>
              <a:rPr lang="en-US" altLang="zh-TW" sz="1100" dirty="0">
                <a:solidFill>
                  <a:schemeClr val="tx1"/>
                </a:solidFill>
              </a:rPr>
              <a:t>report</a:t>
            </a:r>
            <a:endParaRPr lang="zh-TW" altLang="en-US" sz="1100" dirty="0">
              <a:solidFill>
                <a:schemeClr val="tx1"/>
              </a:solidFill>
            </a:endParaRPr>
          </a:p>
        </p:txBody>
      </p:sp>
      <p:sp>
        <p:nvSpPr>
          <p:cNvPr id="29" name="內容版面配置區 2"/>
          <p:cNvSpPr>
            <a:spLocks noGrp="1"/>
          </p:cNvSpPr>
          <p:nvPr>
            <p:ph idx="1"/>
          </p:nvPr>
        </p:nvSpPr>
        <p:spPr>
          <a:xfrm>
            <a:off x="2266407" y="4531472"/>
            <a:ext cx="8243214" cy="2219324"/>
          </a:xfrm>
        </p:spPr>
        <p:txBody>
          <a:bodyPr>
            <a:normAutofit fontScale="92500" lnSpcReduction="10000"/>
          </a:bodyPr>
          <a:lstStyle/>
          <a:p>
            <a:r>
              <a:rPr lang="en-US" altLang="zh-TW" dirty="0"/>
              <a:t>DC</a:t>
            </a:r>
            <a:r>
              <a:rPr lang="zh-TW" altLang="en-US" dirty="0"/>
              <a:t>跑完會產生以下的檔</a:t>
            </a:r>
            <a:r>
              <a:rPr lang="en-US" altLang="zh-TW" dirty="0"/>
              <a:t>:</a:t>
            </a:r>
          </a:p>
          <a:p>
            <a:r>
              <a:rPr lang="en-US" altLang="zh-TW" dirty="0">
                <a:solidFill>
                  <a:srgbClr val="FF0000"/>
                </a:solidFill>
              </a:rPr>
              <a:t>_syn.v</a:t>
            </a:r>
            <a:r>
              <a:rPr lang="en-US" altLang="zh-TW" dirty="0">
                <a:solidFill>
                  <a:schemeClr val="tx1"/>
                </a:solidFill>
              </a:rPr>
              <a:t> :</a:t>
            </a:r>
            <a:r>
              <a:rPr lang="zh-TW" altLang="en-US" dirty="0">
                <a:solidFill>
                  <a:schemeClr val="tx1"/>
                </a:solidFill>
              </a:rPr>
              <a:t>合成</a:t>
            </a:r>
            <a:r>
              <a:rPr lang="zh-TW" altLang="en-US" dirty="0"/>
              <a:t>完的</a:t>
            </a:r>
            <a:r>
              <a:rPr lang="en-US" altLang="zh-TW" dirty="0"/>
              <a:t>gate-level netlist (run function simulation)</a:t>
            </a:r>
          </a:p>
          <a:p>
            <a:r>
              <a:rPr lang="en-US" altLang="zh-TW" dirty="0">
                <a:solidFill>
                  <a:srgbClr val="FF0000"/>
                </a:solidFill>
              </a:rPr>
              <a:t>.sdf </a:t>
            </a:r>
            <a:r>
              <a:rPr lang="en-US" altLang="zh-TW" dirty="0">
                <a:solidFill>
                  <a:schemeClr val="tx1"/>
                </a:solidFill>
              </a:rPr>
              <a:t>:</a:t>
            </a:r>
            <a:r>
              <a:rPr lang="zh-TW" altLang="en-US" dirty="0">
                <a:solidFill>
                  <a:schemeClr val="tx1"/>
                </a:solidFill>
              </a:rPr>
              <a:t>會</a:t>
            </a:r>
            <a:r>
              <a:rPr lang="zh-TW" altLang="en-US" dirty="0"/>
              <a:t>有</a:t>
            </a:r>
            <a:r>
              <a:rPr lang="en-US" altLang="zh-TW" dirty="0"/>
              <a:t>cell</a:t>
            </a:r>
            <a:r>
              <a:rPr lang="zh-TW" altLang="en-US" dirty="0"/>
              <a:t>的</a:t>
            </a:r>
            <a:r>
              <a:rPr lang="en-US" altLang="zh-TW" dirty="0"/>
              <a:t>setup/ hold time</a:t>
            </a:r>
            <a:r>
              <a:rPr lang="zh-TW" altLang="en-US" dirty="0"/>
              <a:t>資訊</a:t>
            </a:r>
            <a:endParaRPr lang="en-US" altLang="zh-TW" dirty="0"/>
          </a:p>
          <a:p>
            <a:r>
              <a:rPr lang="en-US" altLang="zh-TW" dirty="0">
                <a:solidFill>
                  <a:srgbClr val="FF0000"/>
                </a:solidFill>
              </a:rPr>
              <a:t>.ddc</a:t>
            </a:r>
          </a:p>
          <a:p>
            <a:r>
              <a:rPr lang="en-US" altLang="zh-TW" dirty="0">
                <a:solidFill>
                  <a:srgbClr val="FF0000"/>
                </a:solidFill>
              </a:rPr>
              <a:t>.sdc </a:t>
            </a:r>
            <a:r>
              <a:rPr lang="en-US" altLang="zh-TW" dirty="0">
                <a:solidFill>
                  <a:schemeClr val="tx1"/>
                </a:solidFill>
              </a:rPr>
              <a:t>:</a:t>
            </a:r>
            <a:r>
              <a:rPr lang="zh-TW" altLang="en-US" dirty="0">
                <a:solidFill>
                  <a:schemeClr val="tx1"/>
                </a:solidFill>
              </a:rPr>
              <a:t>會有你下的</a:t>
            </a:r>
            <a:r>
              <a:rPr lang="en-US" altLang="zh-TW" dirty="0">
                <a:solidFill>
                  <a:schemeClr val="tx1"/>
                </a:solidFill>
              </a:rPr>
              <a:t>constraints</a:t>
            </a:r>
          </a:p>
          <a:p>
            <a:r>
              <a:rPr lang="zh-TW" altLang="en-US" dirty="0">
                <a:solidFill>
                  <a:schemeClr val="tx1"/>
                </a:solidFill>
              </a:rPr>
              <a:t>非常不建議用</a:t>
            </a:r>
            <a:r>
              <a:rPr lang="en-US" altLang="zh-TW" dirty="0" err="1">
                <a:solidFill>
                  <a:schemeClr val="tx1"/>
                </a:solidFill>
              </a:rPr>
              <a:t>compile_ultra</a:t>
            </a:r>
            <a:r>
              <a:rPr lang="en-US" altLang="zh-TW" dirty="0">
                <a:solidFill>
                  <a:schemeClr val="tx1"/>
                </a:solidFill>
              </a:rPr>
              <a:t> command,</a:t>
            </a:r>
            <a:r>
              <a:rPr lang="zh-TW" altLang="en-US" dirty="0">
                <a:solidFill>
                  <a:schemeClr val="tx1"/>
                </a:solidFill>
              </a:rPr>
              <a:t>常常合成出來的</a:t>
            </a:r>
            <a:r>
              <a:rPr lang="en-US" altLang="zh-TW" dirty="0">
                <a:solidFill>
                  <a:schemeClr val="tx1"/>
                </a:solidFill>
              </a:rPr>
              <a:t>function</a:t>
            </a:r>
            <a:r>
              <a:rPr lang="zh-TW" altLang="en-US" dirty="0">
                <a:solidFill>
                  <a:schemeClr val="tx1"/>
                </a:solidFill>
              </a:rPr>
              <a:t>會</a:t>
            </a:r>
            <a:r>
              <a:rPr lang="en-US" altLang="zh-TW" dirty="0">
                <a:solidFill>
                  <a:schemeClr val="tx1"/>
                </a:solidFill>
              </a:rPr>
              <a:t>fail</a:t>
            </a:r>
            <a:endParaRPr lang="zh-TW" altLang="en-US" dirty="0">
              <a:solidFill>
                <a:srgbClr val="FF0000"/>
              </a:solidFill>
            </a:endParaRPr>
          </a:p>
        </p:txBody>
      </p:sp>
      <p:grpSp>
        <p:nvGrpSpPr>
          <p:cNvPr id="30" name="群組 29"/>
          <p:cNvGrpSpPr/>
          <p:nvPr/>
        </p:nvGrpSpPr>
        <p:grpSpPr>
          <a:xfrm>
            <a:off x="2290926" y="1410789"/>
            <a:ext cx="8218695" cy="3090091"/>
            <a:chOff x="2290926" y="1410789"/>
            <a:chExt cx="8218695" cy="3090091"/>
          </a:xfrm>
        </p:grpSpPr>
        <p:pic>
          <p:nvPicPr>
            <p:cNvPr id="3" name="圖片 2"/>
            <p:cNvPicPr>
              <a:picLocks noChangeAspect="1"/>
            </p:cNvPicPr>
            <p:nvPr/>
          </p:nvPicPr>
          <p:blipFill rotWithShape="1">
            <a:blip r:embed="rId2"/>
            <a:srcRect b="10755"/>
            <a:stretch/>
          </p:blipFill>
          <p:spPr>
            <a:xfrm>
              <a:off x="2292532" y="1410789"/>
              <a:ext cx="4474028" cy="36486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4" name="圖片 3"/>
            <p:cNvPicPr>
              <a:picLocks noChangeAspect="1"/>
            </p:cNvPicPr>
            <p:nvPr/>
          </p:nvPicPr>
          <p:blipFill rotWithShape="1">
            <a:blip r:embed="rId3"/>
            <a:srcRect t="-1" b="1162"/>
            <a:stretch/>
          </p:blipFill>
          <p:spPr>
            <a:xfrm>
              <a:off x="2290926" y="1898374"/>
              <a:ext cx="8218695" cy="260250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2" name="右大括弧 11"/>
            <p:cNvSpPr/>
            <p:nvPr/>
          </p:nvSpPr>
          <p:spPr>
            <a:xfrm>
              <a:off x="9977120" y="2062480"/>
              <a:ext cx="294640" cy="1270000"/>
            </a:xfrm>
            <a:prstGeom prst="rightBrac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文字方塊 13"/>
            <p:cNvSpPr txBox="1"/>
            <p:nvPr/>
          </p:nvSpPr>
          <p:spPr>
            <a:xfrm>
              <a:off x="7537028" y="3104624"/>
              <a:ext cx="2440092" cy="369332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altLang="zh-TW" dirty="0"/>
                <a:t>Change naming rule</a:t>
              </a:r>
              <a:endParaRPr lang="zh-TW" altLang="en-US" dirty="0"/>
            </a:p>
          </p:txBody>
        </p:sp>
      </p:grpSp>
      <p:sp>
        <p:nvSpPr>
          <p:cNvPr id="32" name="矩形 31"/>
          <p:cNvSpPr/>
          <p:nvPr/>
        </p:nvSpPr>
        <p:spPr>
          <a:xfrm>
            <a:off x="806009" y="2728369"/>
            <a:ext cx="956336" cy="28697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900" dirty="0">
                <a:solidFill>
                  <a:schemeClr val="tx1"/>
                </a:solidFill>
              </a:rPr>
              <a:t>Design Setup</a:t>
            </a:r>
            <a:endParaRPr lang="zh-TW" altLang="en-US" sz="900" dirty="0">
              <a:solidFill>
                <a:schemeClr val="tx1"/>
              </a:solidFill>
            </a:endParaRPr>
          </a:p>
        </p:txBody>
      </p:sp>
      <p:sp>
        <p:nvSpPr>
          <p:cNvPr id="22" name="投影片編號版面配置區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7A5AD-5AEC-42D0-A3BE-F46B40576360}" type="slidenum">
              <a:rPr lang="en-US" altLang="zh-TW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100962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77511" y="313510"/>
            <a:ext cx="8598907" cy="705394"/>
          </a:xfrm>
        </p:spPr>
        <p:txBody>
          <a:bodyPr/>
          <a:lstStyle/>
          <a:p>
            <a:r>
              <a:rPr lang="zh-TW" altLang="en-US" dirty="0"/>
              <a:t>計算</a:t>
            </a:r>
            <a:r>
              <a:rPr lang="en-US" altLang="zh-TW" dirty="0"/>
              <a:t>gate counts</a:t>
            </a:r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766354" y="1410789"/>
            <a:ext cx="1027612" cy="304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RTL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766354" y="1985554"/>
            <a:ext cx="1027612" cy="2743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1022640" y="1941602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DC</a:t>
            </a:r>
            <a:endParaRPr lang="zh-TW" altLang="en-US" dirty="0"/>
          </a:p>
        </p:txBody>
      </p:sp>
      <p:sp>
        <p:nvSpPr>
          <p:cNvPr id="8" name="矩形 7"/>
          <p:cNvSpPr/>
          <p:nvPr/>
        </p:nvSpPr>
        <p:spPr>
          <a:xfrm>
            <a:off x="759251" y="6200502"/>
            <a:ext cx="1027612" cy="304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ICC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836023" y="2310934"/>
            <a:ext cx="862148" cy="28697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dirty="0">
                <a:solidFill>
                  <a:schemeClr val="tx1"/>
                </a:solidFill>
              </a:rPr>
              <a:t>包</a:t>
            </a:r>
            <a:r>
              <a:rPr lang="en-US" altLang="zh-TW" sz="1200" dirty="0" err="1">
                <a:solidFill>
                  <a:schemeClr val="tx1"/>
                </a:solidFill>
              </a:rPr>
              <a:t>io</a:t>
            </a:r>
            <a:r>
              <a:rPr lang="en-US" altLang="zh-TW" sz="1200" dirty="0">
                <a:solidFill>
                  <a:schemeClr val="tx1"/>
                </a:solidFill>
              </a:rPr>
              <a:t> pad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836023" y="2728369"/>
            <a:ext cx="862148" cy="28697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100" dirty="0">
                <a:solidFill>
                  <a:schemeClr val="tx1"/>
                </a:solidFill>
              </a:rPr>
              <a:t>dv</a:t>
            </a:r>
            <a:r>
              <a:rPr lang="zh-TW" altLang="en-US" sz="1100" dirty="0">
                <a:solidFill>
                  <a:schemeClr val="tx1"/>
                </a:solidFill>
              </a:rPr>
              <a:t>環境設定</a:t>
            </a:r>
          </a:p>
        </p:txBody>
      </p:sp>
      <p:sp>
        <p:nvSpPr>
          <p:cNvPr id="11" name="矩形 10"/>
          <p:cNvSpPr/>
          <p:nvPr/>
        </p:nvSpPr>
        <p:spPr>
          <a:xfrm>
            <a:off x="836023" y="3145804"/>
            <a:ext cx="862148" cy="28697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100" dirty="0">
                <a:solidFill>
                  <a:schemeClr val="tx1"/>
                </a:solidFill>
              </a:rPr>
              <a:t>read file</a:t>
            </a:r>
            <a:endParaRPr lang="zh-TW" altLang="en-US" sz="1100" dirty="0">
              <a:solidFill>
                <a:schemeClr val="tx1"/>
              </a:solidFill>
            </a:endParaRPr>
          </a:p>
        </p:txBody>
      </p:sp>
      <p:cxnSp>
        <p:nvCxnSpPr>
          <p:cNvPr id="18" name="直線單箭頭接點 17"/>
          <p:cNvCxnSpPr/>
          <p:nvPr/>
        </p:nvCxnSpPr>
        <p:spPr>
          <a:xfrm>
            <a:off x="1264919" y="5937069"/>
            <a:ext cx="0" cy="26561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直線單箭頭接點 20"/>
          <p:cNvCxnSpPr/>
          <p:nvPr/>
        </p:nvCxnSpPr>
        <p:spPr>
          <a:xfrm>
            <a:off x="1264920" y="1719943"/>
            <a:ext cx="0" cy="26561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830528" y="3559255"/>
            <a:ext cx="862148" cy="28697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00" dirty="0">
                <a:solidFill>
                  <a:schemeClr val="tx1"/>
                </a:solidFill>
              </a:rPr>
              <a:t>constraints</a:t>
            </a:r>
            <a:endParaRPr lang="zh-TW" altLang="en-US" sz="1100" dirty="0">
              <a:solidFill>
                <a:schemeClr val="tx1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766354" y="1410789"/>
            <a:ext cx="1045028" cy="304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RTL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759251" y="1985554"/>
            <a:ext cx="1052131" cy="3944983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文字方塊 16"/>
          <p:cNvSpPr txBox="1"/>
          <p:nvPr/>
        </p:nvSpPr>
        <p:spPr>
          <a:xfrm>
            <a:off x="1022640" y="1941602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DC</a:t>
            </a:r>
            <a:endParaRPr lang="zh-TW" altLang="en-US" dirty="0"/>
          </a:p>
        </p:txBody>
      </p:sp>
      <p:sp>
        <p:nvSpPr>
          <p:cNvPr id="19" name="矩形 18"/>
          <p:cNvSpPr/>
          <p:nvPr/>
        </p:nvSpPr>
        <p:spPr>
          <a:xfrm>
            <a:off x="759251" y="6200502"/>
            <a:ext cx="1052130" cy="304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ICC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806009" y="2310934"/>
            <a:ext cx="956336" cy="28697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dirty="0">
                <a:solidFill>
                  <a:schemeClr val="tx1"/>
                </a:solidFill>
              </a:rPr>
              <a:t>包</a:t>
            </a:r>
            <a:r>
              <a:rPr lang="en-US" altLang="zh-TW" sz="1200" dirty="0">
                <a:solidFill>
                  <a:schemeClr val="tx1"/>
                </a:solidFill>
              </a:rPr>
              <a:t>IO pad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806009" y="3145804"/>
            <a:ext cx="956336" cy="2869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100" dirty="0">
                <a:solidFill>
                  <a:schemeClr val="tx1"/>
                </a:solidFill>
              </a:rPr>
              <a:t>read file</a:t>
            </a:r>
            <a:endParaRPr lang="zh-TW" altLang="en-US" sz="1100" dirty="0">
              <a:solidFill>
                <a:schemeClr val="tx1"/>
              </a:solidFill>
            </a:endParaRPr>
          </a:p>
        </p:txBody>
      </p:sp>
      <p:cxnSp>
        <p:nvCxnSpPr>
          <p:cNvPr id="24" name="直線單箭頭接點 23"/>
          <p:cNvCxnSpPr/>
          <p:nvPr/>
        </p:nvCxnSpPr>
        <p:spPr>
          <a:xfrm>
            <a:off x="1264919" y="5937069"/>
            <a:ext cx="0" cy="26561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直線單箭頭接點 24"/>
          <p:cNvCxnSpPr/>
          <p:nvPr/>
        </p:nvCxnSpPr>
        <p:spPr>
          <a:xfrm>
            <a:off x="1264920" y="1719943"/>
            <a:ext cx="0" cy="26561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矩形 25"/>
          <p:cNvSpPr/>
          <p:nvPr/>
        </p:nvSpPr>
        <p:spPr>
          <a:xfrm>
            <a:off x="806009" y="3563239"/>
            <a:ext cx="956336" cy="4902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00" dirty="0">
                <a:solidFill>
                  <a:schemeClr val="tx1"/>
                </a:solidFill>
              </a:rPr>
              <a:t>set environment</a:t>
            </a:r>
            <a:endParaRPr lang="zh-TW" altLang="en-US" sz="1100" dirty="0">
              <a:solidFill>
                <a:schemeClr val="tx1"/>
              </a:solidFill>
            </a:endParaRPr>
          </a:p>
        </p:txBody>
      </p:sp>
      <p:sp>
        <p:nvSpPr>
          <p:cNvPr id="89" name="矩形 88"/>
          <p:cNvSpPr/>
          <p:nvPr/>
        </p:nvSpPr>
        <p:spPr>
          <a:xfrm>
            <a:off x="804403" y="4172838"/>
            <a:ext cx="956336" cy="4902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00" dirty="0">
                <a:solidFill>
                  <a:schemeClr val="tx1"/>
                </a:solidFill>
              </a:rPr>
              <a:t>set constraints</a:t>
            </a:r>
            <a:endParaRPr lang="zh-TW" altLang="en-US" sz="1100" dirty="0">
              <a:solidFill>
                <a:schemeClr val="tx1"/>
              </a:solidFill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804403" y="4782437"/>
            <a:ext cx="956336" cy="4902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100" dirty="0">
                <a:solidFill>
                  <a:schemeClr val="tx1"/>
                </a:solidFill>
              </a:rPr>
              <a:t>compile</a:t>
            </a:r>
            <a:endParaRPr lang="zh-TW" altLang="en-US" sz="1100" dirty="0">
              <a:solidFill>
                <a:schemeClr val="tx1"/>
              </a:solidFill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804403" y="5396019"/>
            <a:ext cx="956336" cy="490231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100" dirty="0">
                <a:solidFill>
                  <a:schemeClr val="tx1"/>
                </a:solidFill>
              </a:rPr>
              <a:t>analysis</a:t>
            </a:r>
          </a:p>
          <a:p>
            <a:pPr algn="ctr"/>
            <a:r>
              <a:rPr lang="en-US" altLang="zh-TW" sz="1100" dirty="0">
                <a:solidFill>
                  <a:schemeClr val="tx1"/>
                </a:solidFill>
              </a:rPr>
              <a:t>report</a:t>
            </a:r>
            <a:endParaRPr lang="zh-TW" altLang="en-US" sz="1100" dirty="0">
              <a:solidFill>
                <a:schemeClr val="tx1"/>
              </a:solidFill>
            </a:endParaRPr>
          </a:p>
        </p:txBody>
      </p:sp>
      <p:sp>
        <p:nvSpPr>
          <p:cNvPr id="29" name="內容版面配置區 2"/>
          <p:cNvSpPr>
            <a:spLocks noGrp="1"/>
          </p:cNvSpPr>
          <p:nvPr>
            <p:ph idx="1"/>
          </p:nvPr>
        </p:nvSpPr>
        <p:spPr>
          <a:xfrm>
            <a:off x="2198344" y="1410790"/>
            <a:ext cx="7078074" cy="3861878"/>
          </a:xfrm>
        </p:spPr>
        <p:txBody>
          <a:bodyPr/>
          <a:lstStyle/>
          <a:p>
            <a:r>
              <a:rPr lang="en-US" altLang="zh-TW" dirty="0"/>
              <a:t>cad/CBDK/</a:t>
            </a:r>
            <a:r>
              <a:rPr lang="en-US" altLang="zh-TW" dirty="0">
                <a:solidFill>
                  <a:srgbClr val="FF0000"/>
                </a:solidFill>
              </a:rPr>
              <a:t>CBDK_TSMC018_Arm_v4.0 </a:t>
            </a:r>
            <a:r>
              <a:rPr lang="en-US" altLang="zh-TW" dirty="0">
                <a:solidFill>
                  <a:schemeClr val="tx1"/>
                </a:solidFill>
              </a:rPr>
              <a:t>\</a:t>
            </a:r>
          </a:p>
          <a:p>
            <a:pPr marL="0" indent="0">
              <a:buNone/>
            </a:pPr>
            <a:r>
              <a:rPr lang="en-US" altLang="zh-TW" dirty="0"/>
              <a:t>/CIC/doc</a:t>
            </a:r>
          </a:p>
          <a:p>
            <a:r>
              <a:rPr lang="zh-TW" altLang="en-US" dirty="0"/>
              <a:t>找</a:t>
            </a:r>
            <a:r>
              <a:rPr lang="en-US" altLang="zh-TW" dirty="0"/>
              <a:t>NAND21</a:t>
            </a:r>
            <a:r>
              <a:rPr lang="zh-TW" altLang="en-US" dirty="0"/>
              <a:t>的</a:t>
            </a:r>
            <a:r>
              <a:rPr lang="en-US" altLang="zh-TW" dirty="0"/>
              <a:t>datasheets</a:t>
            </a:r>
            <a:r>
              <a:rPr lang="zh-TW" altLang="en-US" dirty="0"/>
              <a:t>資訊</a:t>
            </a: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>
                <a:solidFill>
                  <a:srgbClr val="FF0000"/>
                </a:solidFill>
              </a:rPr>
              <a:t>T18</a:t>
            </a:r>
            <a:r>
              <a:rPr lang="zh-TW" altLang="en-US" dirty="0">
                <a:solidFill>
                  <a:srgbClr val="FF0000"/>
                </a:solidFill>
              </a:rPr>
              <a:t>的</a:t>
            </a:r>
            <a:r>
              <a:rPr lang="en-US" altLang="zh-TW" dirty="0">
                <a:solidFill>
                  <a:srgbClr val="FF0000"/>
                </a:solidFill>
              </a:rPr>
              <a:t>NAND21</a:t>
            </a:r>
            <a:r>
              <a:rPr lang="zh-TW" altLang="en-US" dirty="0">
                <a:solidFill>
                  <a:srgbClr val="FF0000"/>
                </a:solidFill>
              </a:rPr>
              <a:t>面積約是</a:t>
            </a:r>
            <a:r>
              <a:rPr lang="en-US" altLang="zh-TW" dirty="0">
                <a:solidFill>
                  <a:srgbClr val="FF0000"/>
                </a:solidFill>
              </a:rPr>
              <a:t>9.9792</a:t>
            </a:r>
            <a:r>
              <a:rPr lang="zh-TW" altLang="en-US" dirty="0">
                <a:solidFill>
                  <a:srgbClr val="FF0000"/>
                </a:solidFill>
              </a:rPr>
              <a:t> </a:t>
            </a:r>
            <a:r>
              <a:rPr lang="en-US" altLang="zh-TW" dirty="0">
                <a:solidFill>
                  <a:srgbClr val="FF0000"/>
                </a:solidFill>
              </a:rPr>
              <a:t>um</a:t>
            </a:r>
            <a:r>
              <a:rPr lang="en-US" altLang="zh-TW" baseline="30000" dirty="0">
                <a:solidFill>
                  <a:srgbClr val="FF0000"/>
                </a:solidFill>
              </a:rPr>
              <a:t>2</a:t>
            </a:r>
          </a:p>
          <a:p>
            <a:endParaRPr lang="en-US" altLang="zh-TW" dirty="0"/>
          </a:p>
          <a:p>
            <a:endParaRPr lang="zh-TW" altLang="en-US" dirty="0"/>
          </a:p>
        </p:txBody>
      </p:sp>
      <p:grpSp>
        <p:nvGrpSpPr>
          <p:cNvPr id="33" name="群組 32"/>
          <p:cNvGrpSpPr/>
          <p:nvPr/>
        </p:nvGrpSpPr>
        <p:grpSpPr>
          <a:xfrm>
            <a:off x="2215760" y="2812901"/>
            <a:ext cx="4053840" cy="855005"/>
            <a:chOff x="2733040" y="4116586"/>
            <a:chExt cx="4053840" cy="855005"/>
          </a:xfrm>
        </p:grpSpPr>
        <p:sp>
          <p:nvSpPr>
            <p:cNvPr id="12" name="文字方塊 11"/>
            <p:cNvSpPr txBox="1"/>
            <p:nvPr/>
          </p:nvSpPr>
          <p:spPr>
            <a:xfrm>
              <a:off x="2733040" y="4359422"/>
              <a:ext cx="17440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gate counts = </a:t>
              </a:r>
              <a:endParaRPr lang="zh-TW" altLang="en-US" dirty="0"/>
            </a:p>
          </p:txBody>
        </p:sp>
        <p:cxnSp>
          <p:nvCxnSpPr>
            <p:cNvPr id="30" name="直線接點 29"/>
            <p:cNvCxnSpPr>
              <a:stCxn id="12" idx="3"/>
            </p:cNvCxnSpPr>
            <p:nvPr/>
          </p:nvCxnSpPr>
          <p:spPr>
            <a:xfrm>
              <a:off x="4477107" y="4544088"/>
              <a:ext cx="2309773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2" name="文字方塊 31"/>
            <p:cNvSpPr txBox="1"/>
            <p:nvPr/>
          </p:nvSpPr>
          <p:spPr>
            <a:xfrm>
              <a:off x="4835973" y="4116586"/>
              <a:ext cx="15920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chip cell area</a:t>
              </a:r>
              <a:endParaRPr lang="zh-TW" altLang="en-US" dirty="0"/>
            </a:p>
          </p:txBody>
        </p:sp>
        <p:sp>
          <p:nvSpPr>
            <p:cNvPr id="34" name="文字方塊 33"/>
            <p:cNvSpPr txBox="1"/>
            <p:nvPr/>
          </p:nvSpPr>
          <p:spPr>
            <a:xfrm>
              <a:off x="4835973" y="4602259"/>
              <a:ext cx="16818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NAND21 area</a:t>
              </a:r>
              <a:endParaRPr lang="zh-TW" altLang="en-US" dirty="0"/>
            </a:p>
          </p:txBody>
        </p:sp>
      </p:grpSp>
      <p:grpSp>
        <p:nvGrpSpPr>
          <p:cNvPr id="38" name="群組 37"/>
          <p:cNvGrpSpPr/>
          <p:nvPr/>
        </p:nvGrpSpPr>
        <p:grpSpPr>
          <a:xfrm>
            <a:off x="6775550" y="1985554"/>
            <a:ext cx="4621217" cy="3644438"/>
            <a:chOff x="6775550" y="1985554"/>
            <a:chExt cx="4621217" cy="3644438"/>
          </a:xfrm>
        </p:grpSpPr>
        <p:grpSp>
          <p:nvGrpSpPr>
            <p:cNvPr id="35" name="群組 34"/>
            <p:cNvGrpSpPr/>
            <p:nvPr/>
          </p:nvGrpSpPr>
          <p:grpSpPr>
            <a:xfrm>
              <a:off x="6775550" y="1985554"/>
              <a:ext cx="4621217" cy="3286707"/>
              <a:chOff x="6775550" y="342200"/>
              <a:chExt cx="4621217" cy="3286707"/>
            </a:xfrm>
          </p:grpSpPr>
          <p:pic>
            <p:nvPicPr>
              <p:cNvPr id="3" name="圖片 2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775550" y="342200"/>
                <a:ext cx="4621217" cy="328670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4" name="橢圓 3"/>
              <p:cNvSpPr/>
              <p:nvPr/>
            </p:nvSpPr>
            <p:spPr>
              <a:xfrm>
                <a:off x="10035862" y="3008830"/>
                <a:ext cx="1341120" cy="273948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36" name="文字方塊 35"/>
            <p:cNvSpPr txBox="1"/>
            <p:nvPr/>
          </p:nvSpPr>
          <p:spPr>
            <a:xfrm>
              <a:off x="8191453" y="5260660"/>
              <a:ext cx="26704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solidFill>
                    <a:srgbClr val="FF0000"/>
                  </a:solidFill>
                </a:rPr>
                <a:t>cell area </a:t>
              </a:r>
              <a:r>
                <a:rPr lang="zh-TW" altLang="en-US" dirty="0">
                  <a:solidFill>
                    <a:srgbClr val="FF0000"/>
                  </a:solidFill>
                </a:rPr>
                <a:t>不是 </a:t>
              </a:r>
              <a:r>
                <a:rPr lang="en-US" altLang="zh-TW" dirty="0">
                  <a:solidFill>
                    <a:srgbClr val="FF0000"/>
                  </a:solidFill>
                </a:rPr>
                <a:t>total area</a:t>
              </a:r>
              <a:endParaRPr lang="zh-TW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37" name="手繪多邊形 36"/>
            <p:cNvSpPr/>
            <p:nvPr/>
          </p:nvSpPr>
          <p:spPr>
            <a:xfrm>
              <a:off x="9479280" y="4815840"/>
              <a:ext cx="447040" cy="426720"/>
            </a:xfrm>
            <a:custGeom>
              <a:avLst/>
              <a:gdLst>
                <a:gd name="connsiteX0" fmla="*/ 447040 w 447040"/>
                <a:gd name="connsiteY0" fmla="*/ 0 h 426720"/>
                <a:gd name="connsiteX1" fmla="*/ 365760 w 447040"/>
                <a:gd name="connsiteY1" fmla="*/ 20320 h 426720"/>
                <a:gd name="connsiteX2" fmla="*/ 304800 w 447040"/>
                <a:gd name="connsiteY2" fmla="*/ 71120 h 426720"/>
                <a:gd name="connsiteX3" fmla="*/ 274320 w 447040"/>
                <a:gd name="connsiteY3" fmla="*/ 91440 h 426720"/>
                <a:gd name="connsiteX4" fmla="*/ 264160 w 447040"/>
                <a:gd name="connsiteY4" fmla="*/ 121920 h 426720"/>
                <a:gd name="connsiteX5" fmla="*/ 386080 w 447040"/>
                <a:gd name="connsiteY5" fmla="*/ 223520 h 426720"/>
                <a:gd name="connsiteX6" fmla="*/ 396240 w 447040"/>
                <a:gd name="connsiteY6" fmla="*/ 193040 h 426720"/>
                <a:gd name="connsiteX7" fmla="*/ 325120 w 447040"/>
                <a:gd name="connsiteY7" fmla="*/ 182880 h 426720"/>
                <a:gd name="connsiteX8" fmla="*/ 274320 w 447040"/>
                <a:gd name="connsiteY8" fmla="*/ 193040 h 426720"/>
                <a:gd name="connsiteX9" fmla="*/ 182880 w 447040"/>
                <a:gd name="connsiteY9" fmla="*/ 243840 h 426720"/>
                <a:gd name="connsiteX10" fmla="*/ 121920 w 447040"/>
                <a:gd name="connsiteY10" fmla="*/ 304800 h 426720"/>
                <a:gd name="connsiteX11" fmla="*/ 91440 w 447040"/>
                <a:gd name="connsiteY11" fmla="*/ 325120 h 426720"/>
                <a:gd name="connsiteX12" fmla="*/ 50800 w 447040"/>
                <a:gd name="connsiteY12" fmla="*/ 386080 h 426720"/>
                <a:gd name="connsiteX13" fmla="*/ 0 w 447040"/>
                <a:gd name="connsiteY13" fmla="*/ 426720 h 426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47040" h="426720">
                  <a:moveTo>
                    <a:pt x="447040" y="0"/>
                  </a:moveTo>
                  <a:cubicBezTo>
                    <a:pt x="427718" y="3864"/>
                    <a:pt x="386588" y="9906"/>
                    <a:pt x="365760" y="20320"/>
                  </a:cubicBezTo>
                  <a:cubicBezTo>
                    <a:pt x="327922" y="39239"/>
                    <a:pt x="338505" y="43033"/>
                    <a:pt x="304800" y="71120"/>
                  </a:cubicBezTo>
                  <a:cubicBezTo>
                    <a:pt x="295419" y="78937"/>
                    <a:pt x="284480" y="84667"/>
                    <a:pt x="274320" y="91440"/>
                  </a:cubicBezTo>
                  <a:cubicBezTo>
                    <a:pt x="270933" y="101600"/>
                    <a:pt x="264160" y="111210"/>
                    <a:pt x="264160" y="121920"/>
                  </a:cubicBezTo>
                  <a:cubicBezTo>
                    <a:pt x="264160" y="272165"/>
                    <a:pt x="250613" y="235835"/>
                    <a:pt x="386080" y="223520"/>
                  </a:cubicBezTo>
                  <a:cubicBezTo>
                    <a:pt x="389467" y="213360"/>
                    <a:pt x="400217" y="202984"/>
                    <a:pt x="396240" y="193040"/>
                  </a:cubicBezTo>
                  <a:cubicBezTo>
                    <a:pt x="382025" y="157503"/>
                    <a:pt x="345720" y="178302"/>
                    <a:pt x="325120" y="182880"/>
                  </a:cubicBezTo>
                  <a:cubicBezTo>
                    <a:pt x="308263" y="186626"/>
                    <a:pt x="291073" y="188852"/>
                    <a:pt x="274320" y="193040"/>
                  </a:cubicBezTo>
                  <a:cubicBezTo>
                    <a:pt x="240251" y="201557"/>
                    <a:pt x="208104" y="218616"/>
                    <a:pt x="182880" y="243840"/>
                  </a:cubicBezTo>
                  <a:cubicBezTo>
                    <a:pt x="162560" y="264160"/>
                    <a:pt x="145830" y="288860"/>
                    <a:pt x="121920" y="304800"/>
                  </a:cubicBezTo>
                  <a:lnTo>
                    <a:pt x="91440" y="325120"/>
                  </a:lnTo>
                  <a:cubicBezTo>
                    <a:pt x="77893" y="345440"/>
                    <a:pt x="71120" y="372533"/>
                    <a:pt x="50800" y="386080"/>
                  </a:cubicBezTo>
                  <a:cubicBezTo>
                    <a:pt x="12350" y="411713"/>
                    <a:pt x="28954" y="397766"/>
                    <a:pt x="0" y="426720"/>
                  </a:cubicBezTo>
                </a:path>
              </a:pathLst>
            </a:cu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40" name="矩形 39"/>
          <p:cNvSpPr/>
          <p:nvPr/>
        </p:nvSpPr>
        <p:spPr>
          <a:xfrm>
            <a:off x="806009" y="2728369"/>
            <a:ext cx="956336" cy="28697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900" dirty="0">
                <a:solidFill>
                  <a:schemeClr val="tx1"/>
                </a:solidFill>
              </a:rPr>
              <a:t>Design Setup</a:t>
            </a:r>
            <a:endParaRPr lang="zh-TW" altLang="en-US" sz="900" dirty="0">
              <a:solidFill>
                <a:schemeClr val="tx1"/>
              </a:solidFill>
            </a:endParaRPr>
          </a:p>
        </p:txBody>
      </p:sp>
      <p:sp>
        <p:nvSpPr>
          <p:cNvPr id="14" name="投影片編號版面配置區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7A5AD-5AEC-42D0-A3BE-F46B40576360}" type="slidenum">
              <a:rPr lang="en-US" altLang="zh-TW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567205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77511" y="313510"/>
            <a:ext cx="8598907" cy="705394"/>
          </a:xfrm>
        </p:spPr>
        <p:txBody>
          <a:bodyPr/>
          <a:lstStyle/>
          <a:p>
            <a:r>
              <a:rPr lang="en-US" altLang="zh-TW" dirty="0"/>
              <a:t>report_power</a:t>
            </a:r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766354" y="1410789"/>
            <a:ext cx="1027612" cy="304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RTL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766354" y="1985554"/>
            <a:ext cx="1027612" cy="2743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1022640" y="1941602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DC</a:t>
            </a:r>
            <a:endParaRPr lang="zh-TW" altLang="en-US" dirty="0"/>
          </a:p>
        </p:txBody>
      </p:sp>
      <p:sp>
        <p:nvSpPr>
          <p:cNvPr id="8" name="矩形 7"/>
          <p:cNvSpPr/>
          <p:nvPr/>
        </p:nvSpPr>
        <p:spPr>
          <a:xfrm>
            <a:off x="759251" y="6200502"/>
            <a:ext cx="1027612" cy="304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ICC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836023" y="2310934"/>
            <a:ext cx="862148" cy="28697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dirty="0">
                <a:solidFill>
                  <a:schemeClr val="tx1"/>
                </a:solidFill>
              </a:rPr>
              <a:t>包</a:t>
            </a:r>
            <a:r>
              <a:rPr lang="en-US" altLang="zh-TW" sz="1200" dirty="0" err="1">
                <a:solidFill>
                  <a:schemeClr val="tx1"/>
                </a:solidFill>
              </a:rPr>
              <a:t>io</a:t>
            </a:r>
            <a:r>
              <a:rPr lang="en-US" altLang="zh-TW" sz="1200" dirty="0">
                <a:solidFill>
                  <a:schemeClr val="tx1"/>
                </a:solidFill>
              </a:rPr>
              <a:t> pad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836023" y="2728369"/>
            <a:ext cx="862148" cy="28697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100" dirty="0">
                <a:solidFill>
                  <a:schemeClr val="tx1"/>
                </a:solidFill>
              </a:rPr>
              <a:t>dv</a:t>
            </a:r>
            <a:r>
              <a:rPr lang="zh-TW" altLang="en-US" sz="1100" dirty="0">
                <a:solidFill>
                  <a:schemeClr val="tx1"/>
                </a:solidFill>
              </a:rPr>
              <a:t>環境設定</a:t>
            </a:r>
          </a:p>
        </p:txBody>
      </p:sp>
      <p:sp>
        <p:nvSpPr>
          <p:cNvPr id="11" name="矩形 10"/>
          <p:cNvSpPr/>
          <p:nvPr/>
        </p:nvSpPr>
        <p:spPr>
          <a:xfrm>
            <a:off x="836023" y="3145804"/>
            <a:ext cx="862148" cy="28697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100" dirty="0">
                <a:solidFill>
                  <a:schemeClr val="tx1"/>
                </a:solidFill>
              </a:rPr>
              <a:t>read file</a:t>
            </a:r>
            <a:endParaRPr lang="zh-TW" altLang="en-US" sz="1100" dirty="0">
              <a:solidFill>
                <a:schemeClr val="tx1"/>
              </a:solidFill>
            </a:endParaRPr>
          </a:p>
        </p:txBody>
      </p:sp>
      <p:cxnSp>
        <p:nvCxnSpPr>
          <p:cNvPr id="18" name="直線單箭頭接點 17"/>
          <p:cNvCxnSpPr/>
          <p:nvPr/>
        </p:nvCxnSpPr>
        <p:spPr>
          <a:xfrm>
            <a:off x="1264919" y="5937069"/>
            <a:ext cx="0" cy="26561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直線單箭頭接點 20"/>
          <p:cNvCxnSpPr/>
          <p:nvPr/>
        </p:nvCxnSpPr>
        <p:spPr>
          <a:xfrm>
            <a:off x="1264920" y="1719943"/>
            <a:ext cx="0" cy="26561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830528" y="3559255"/>
            <a:ext cx="862148" cy="28697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00" dirty="0">
                <a:solidFill>
                  <a:schemeClr val="tx1"/>
                </a:solidFill>
              </a:rPr>
              <a:t>constraints</a:t>
            </a:r>
            <a:endParaRPr lang="zh-TW" altLang="en-US" sz="1100" dirty="0">
              <a:solidFill>
                <a:schemeClr val="tx1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766354" y="1410789"/>
            <a:ext cx="1045028" cy="304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RTL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759251" y="1985554"/>
            <a:ext cx="1052131" cy="3944983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文字方塊 16"/>
          <p:cNvSpPr txBox="1"/>
          <p:nvPr/>
        </p:nvSpPr>
        <p:spPr>
          <a:xfrm>
            <a:off x="1022640" y="1941602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DC</a:t>
            </a:r>
            <a:endParaRPr lang="zh-TW" altLang="en-US" dirty="0"/>
          </a:p>
        </p:txBody>
      </p:sp>
      <p:sp>
        <p:nvSpPr>
          <p:cNvPr id="19" name="矩形 18"/>
          <p:cNvSpPr/>
          <p:nvPr/>
        </p:nvSpPr>
        <p:spPr>
          <a:xfrm>
            <a:off x="759251" y="6200502"/>
            <a:ext cx="1052130" cy="304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ICC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806009" y="2310934"/>
            <a:ext cx="956336" cy="28697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dirty="0">
                <a:solidFill>
                  <a:schemeClr val="tx1"/>
                </a:solidFill>
              </a:rPr>
              <a:t>包</a:t>
            </a:r>
            <a:r>
              <a:rPr lang="en-US" altLang="zh-TW" sz="1200" dirty="0">
                <a:solidFill>
                  <a:schemeClr val="tx1"/>
                </a:solidFill>
              </a:rPr>
              <a:t>IO pad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806009" y="3145804"/>
            <a:ext cx="956336" cy="2869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100" dirty="0">
                <a:solidFill>
                  <a:schemeClr val="tx1"/>
                </a:solidFill>
              </a:rPr>
              <a:t>read file</a:t>
            </a:r>
            <a:endParaRPr lang="zh-TW" altLang="en-US" sz="1100" dirty="0">
              <a:solidFill>
                <a:schemeClr val="tx1"/>
              </a:solidFill>
            </a:endParaRPr>
          </a:p>
        </p:txBody>
      </p:sp>
      <p:cxnSp>
        <p:nvCxnSpPr>
          <p:cNvPr id="24" name="直線單箭頭接點 23"/>
          <p:cNvCxnSpPr/>
          <p:nvPr/>
        </p:nvCxnSpPr>
        <p:spPr>
          <a:xfrm>
            <a:off x="1264919" y="5937069"/>
            <a:ext cx="0" cy="26561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直線單箭頭接點 24"/>
          <p:cNvCxnSpPr/>
          <p:nvPr/>
        </p:nvCxnSpPr>
        <p:spPr>
          <a:xfrm>
            <a:off x="1264920" y="1719943"/>
            <a:ext cx="0" cy="26561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矩形 25"/>
          <p:cNvSpPr/>
          <p:nvPr/>
        </p:nvSpPr>
        <p:spPr>
          <a:xfrm>
            <a:off x="806009" y="3563239"/>
            <a:ext cx="956336" cy="4902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00" dirty="0">
                <a:solidFill>
                  <a:schemeClr val="tx1"/>
                </a:solidFill>
              </a:rPr>
              <a:t>set environment</a:t>
            </a:r>
            <a:endParaRPr lang="zh-TW" altLang="en-US" sz="1100" dirty="0">
              <a:solidFill>
                <a:schemeClr val="tx1"/>
              </a:solidFill>
            </a:endParaRPr>
          </a:p>
        </p:txBody>
      </p:sp>
      <p:sp>
        <p:nvSpPr>
          <p:cNvPr id="89" name="矩形 88"/>
          <p:cNvSpPr/>
          <p:nvPr/>
        </p:nvSpPr>
        <p:spPr>
          <a:xfrm>
            <a:off x="804403" y="4172838"/>
            <a:ext cx="956336" cy="4902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00" dirty="0">
                <a:solidFill>
                  <a:schemeClr val="tx1"/>
                </a:solidFill>
              </a:rPr>
              <a:t>set constraints</a:t>
            </a:r>
            <a:endParaRPr lang="zh-TW" altLang="en-US" sz="1100" dirty="0">
              <a:solidFill>
                <a:schemeClr val="tx1"/>
              </a:solidFill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804403" y="4782437"/>
            <a:ext cx="956336" cy="4902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100" dirty="0">
                <a:solidFill>
                  <a:schemeClr val="tx1"/>
                </a:solidFill>
              </a:rPr>
              <a:t>compile</a:t>
            </a:r>
            <a:endParaRPr lang="zh-TW" altLang="en-US" sz="1100" dirty="0">
              <a:solidFill>
                <a:schemeClr val="tx1"/>
              </a:solidFill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804403" y="5396019"/>
            <a:ext cx="956336" cy="490231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100" dirty="0">
                <a:solidFill>
                  <a:schemeClr val="tx1"/>
                </a:solidFill>
              </a:rPr>
              <a:t>analysis</a:t>
            </a:r>
          </a:p>
          <a:p>
            <a:pPr algn="ctr"/>
            <a:r>
              <a:rPr lang="en-US" altLang="zh-TW" sz="1100" dirty="0">
                <a:solidFill>
                  <a:schemeClr val="tx1"/>
                </a:solidFill>
              </a:rPr>
              <a:t>report</a:t>
            </a:r>
            <a:endParaRPr lang="zh-TW" altLang="en-US" sz="1100" dirty="0">
              <a:solidFill>
                <a:schemeClr val="tx1"/>
              </a:solidFill>
            </a:endParaRPr>
          </a:p>
        </p:txBody>
      </p:sp>
      <p:sp>
        <p:nvSpPr>
          <p:cNvPr id="29" name="內容版面配置區 2"/>
          <p:cNvSpPr>
            <a:spLocks noGrp="1"/>
          </p:cNvSpPr>
          <p:nvPr>
            <p:ph idx="1"/>
          </p:nvPr>
        </p:nvSpPr>
        <p:spPr>
          <a:xfrm>
            <a:off x="2198344" y="1410790"/>
            <a:ext cx="7078074" cy="3861878"/>
          </a:xfrm>
        </p:spPr>
        <p:txBody>
          <a:bodyPr/>
          <a:lstStyle/>
          <a:p>
            <a:endParaRPr lang="en-US" altLang="zh-TW" dirty="0"/>
          </a:p>
          <a:p>
            <a:endParaRPr lang="zh-TW" altLang="en-US" dirty="0"/>
          </a:p>
        </p:txBody>
      </p:sp>
      <p:pic>
        <p:nvPicPr>
          <p:cNvPr id="14" name="圖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5098" y="1410789"/>
            <a:ext cx="7514988" cy="2949589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43" name="群組 42"/>
          <p:cNvGrpSpPr/>
          <p:nvPr/>
        </p:nvGrpSpPr>
        <p:grpSpPr>
          <a:xfrm>
            <a:off x="2575299" y="1141383"/>
            <a:ext cx="8750904" cy="3526772"/>
            <a:chOff x="2575299" y="1141383"/>
            <a:chExt cx="8750904" cy="3526772"/>
          </a:xfrm>
        </p:grpSpPr>
        <p:grpSp>
          <p:nvGrpSpPr>
            <p:cNvPr id="41" name="群組 40"/>
            <p:cNvGrpSpPr/>
            <p:nvPr/>
          </p:nvGrpSpPr>
          <p:grpSpPr>
            <a:xfrm>
              <a:off x="2575299" y="1141383"/>
              <a:ext cx="8750904" cy="3218995"/>
              <a:chOff x="2575299" y="1141383"/>
              <a:chExt cx="8750904" cy="3218995"/>
            </a:xfrm>
          </p:grpSpPr>
          <p:sp>
            <p:nvSpPr>
              <p:cNvPr id="31" name="橢圓 30"/>
              <p:cNvSpPr/>
              <p:nvPr/>
            </p:nvSpPr>
            <p:spPr>
              <a:xfrm>
                <a:off x="2575299" y="1715589"/>
                <a:ext cx="1427741" cy="410679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9" name="文字方塊 38"/>
              <p:cNvSpPr txBox="1"/>
              <p:nvPr/>
            </p:nvSpPr>
            <p:spPr>
              <a:xfrm>
                <a:off x="6024880" y="1141383"/>
                <a:ext cx="5301323" cy="116955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r>
                  <a:rPr lang="en-US" altLang="zh-TW" sz="1400" dirty="0">
                    <a:solidFill>
                      <a:srgbClr val="FF0000"/>
                    </a:solidFill>
                  </a:rPr>
                  <a:t>Dynamic power:</a:t>
                </a:r>
              </a:p>
              <a:p>
                <a:r>
                  <a:rPr lang="en-US" altLang="zh-TW" sz="1400" dirty="0">
                    <a:solidFill>
                      <a:srgbClr val="FF0000"/>
                    </a:solidFill>
                  </a:rPr>
                  <a:t>(1)Switch power</a:t>
                </a:r>
              </a:p>
              <a:p>
                <a:r>
                  <a:rPr lang="en-US" altLang="zh-TW" sz="1400" dirty="0">
                    <a:solidFill>
                      <a:srgbClr val="FF0000"/>
                    </a:solidFill>
                  </a:rPr>
                  <a:t>(2)Internal power</a:t>
                </a:r>
              </a:p>
              <a:p>
                <a:r>
                  <a:rPr lang="en-US" altLang="zh-TW" sz="1400" dirty="0">
                    <a:solidFill>
                      <a:srgbClr val="FF0000"/>
                    </a:solidFill>
                  </a:rPr>
                  <a:t>     1. short circuit</a:t>
                </a:r>
                <a:r>
                  <a:rPr lang="zh-TW" altLang="en-US" sz="1400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zh-TW" sz="1400" dirty="0">
                    <a:solidFill>
                      <a:srgbClr val="FF0000"/>
                    </a:solidFill>
                  </a:rPr>
                  <a:t>:</a:t>
                </a:r>
                <a:r>
                  <a:rPr lang="zh-TW" altLang="en-US" sz="1400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zh-TW" sz="1400" dirty="0">
                    <a:solidFill>
                      <a:srgbClr val="FF0000"/>
                    </a:solidFill>
                  </a:rPr>
                  <a:t>pmos and nmos 0&lt;-&gt;1</a:t>
                </a:r>
                <a:r>
                  <a:rPr lang="zh-TW" altLang="en-US" sz="1400" dirty="0">
                    <a:solidFill>
                      <a:srgbClr val="FF0000"/>
                    </a:solidFill>
                  </a:rPr>
                  <a:t>會有瞬間兩個都導通</a:t>
                </a:r>
                <a:endParaRPr lang="en-US" altLang="zh-TW" sz="1400" dirty="0">
                  <a:solidFill>
                    <a:srgbClr val="FF0000"/>
                  </a:solidFill>
                </a:endParaRPr>
              </a:p>
              <a:p>
                <a:r>
                  <a:rPr lang="en-US" altLang="zh-TW" sz="1400" dirty="0">
                    <a:solidFill>
                      <a:srgbClr val="FF0000"/>
                    </a:solidFill>
                  </a:rPr>
                  <a:t>     2. charging internal load </a:t>
                </a:r>
                <a:r>
                  <a:rPr lang="zh-TW" altLang="en-US" sz="1400" dirty="0">
                    <a:solidFill>
                      <a:srgbClr val="FF0000"/>
                    </a:solidFill>
                  </a:rPr>
                  <a:t>充放電</a:t>
                </a:r>
                <a:r>
                  <a:rPr lang="en-US" altLang="zh-TW" sz="1400" dirty="0">
                    <a:solidFill>
                      <a:srgbClr val="FF0000"/>
                    </a:solidFill>
                  </a:rPr>
                  <a:t> </a:t>
                </a:r>
                <a:endParaRPr lang="zh-TW" altLang="en-US" sz="14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40" name="橢圓 39"/>
              <p:cNvSpPr/>
              <p:nvPr/>
            </p:nvSpPr>
            <p:spPr>
              <a:xfrm>
                <a:off x="7802880" y="3958045"/>
                <a:ext cx="914400" cy="402333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42" name="文字方塊 41"/>
            <p:cNvSpPr txBox="1"/>
            <p:nvPr/>
          </p:nvSpPr>
          <p:spPr>
            <a:xfrm>
              <a:off x="7189606" y="4360378"/>
              <a:ext cx="26305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400" dirty="0"/>
                <a:t>通常</a:t>
              </a:r>
              <a:r>
                <a:rPr lang="en-US" altLang="zh-TW" sz="1400" dirty="0"/>
                <a:t>core power</a:t>
              </a:r>
              <a:r>
                <a:rPr lang="zh-TW" altLang="en-US" sz="1400" dirty="0"/>
                <a:t>都</a:t>
              </a:r>
              <a:r>
                <a:rPr lang="en-US" altLang="zh-TW" sz="1400" dirty="0"/>
                <a:t>10</a:t>
              </a:r>
              <a:r>
                <a:rPr lang="zh-TW" altLang="en-US" sz="1400" dirty="0"/>
                <a:t> </a:t>
              </a:r>
              <a:r>
                <a:rPr lang="en-US" altLang="zh-TW" sz="1400" dirty="0" err="1"/>
                <a:t>mW</a:t>
              </a:r>
              <a:r>
                <a:rPr lang="zh-TW" altLang="en-US" sz="1400" dirty="0"/>
                <a:t>以下</a:t>
              </a:r>
            </a:p>
          </p:txBody>
        </p:sp>
      </p:grpSp>
      <p:sp>
        <p:nvSpPr>
          <p:cNvPr id="45" name="矩形 44"/>
          <p:cNvSpPr/>
          <p:nvPr/>
        </p:nvSpPr>
        <p:spPr>
          <a:xfrm>
            <a:off x="806009" y="2728369"/>
            <a:ext cx="956336" cy="28697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900" dirty="0">
                <a:solidFill>
                  <a:schemeClr val="tx1"/>
                </a:solidFill>
              </a:rPr>
              <a:t>Design Setup</a:t>
            </a:r>
            <a:endParaRPr lang="zh-TW" altLang="en-US" sz="900" dirty="0">
              <a:solidFill>
                <a:schemeClr val="tx1"/>
              </a:solidFill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7A5AD-5AEC-42D0-A3BE-F46B40576360}" type="slidenum">
              <a:rPr lang="en-US" altLang="zh-TW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310828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77511" y="313510"/>
            <a:ext cx="8598907" cy="705394"/>
          </a:xfrm>
        </p:spPr>
        <p:txBody>
          <a:bodyPr/>
          <a:lstStyle/>
          <a:p>
            <a:r>
              <a:rPr lang="en-US" altLang="zh-TW" dirty="0"/>
              <a:t>report_timing</a:t>
            </a:r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766354" y="1410789"/>
            <a:ext cx="1027612" cy="304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RTL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766354" y="1985554"/>
            <a:ext cx="1027612" cy="2743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1022640" y="1941602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DC</a:t>
            </a:r>
            <a:endParaRPr lang="zh-TW" altLang="en-US" dirty="0"/>
          </a:p>
        </p:txBody>
      </p:sp>
      <p:sp>
        <p:nvSpPr>
          <p:cNvPr id="8" name="矩形 7"/>
          <p:cNvSpPr/>
          <p:nvPr/>
        </p:nvSpPr>
        <p:spPr>
          <a:xfrm>
            <a:off x="759251" y="6200502"/>
            <a:ext cx="1027612" cy="304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ICC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836023" y="2310934"/>
            <a:ext cx="862148" cy="28697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dirty="0">
                <a:solidFill>
                  <a:schemeClr val="tx1"/>
                </a:solidFill>
              </a:rPr>
              <a:t>包</a:t>
            </a:r>
            <a:r>
              <a:rPr lang="en-US" altLang="zh-TW" sz="1200" dirty="0" err="1">
                <a:solidFill>
                  <a:schemeClr val="tx1"/>
                </a:solidFill>
              </a:rPr>
              <a:t>io</a:t>
            </a:r>
            <a:r>
              <a:rPr lang="en-US" altLang="zh-TW" sz="1200" dirty="0">
                <a:solidFill>
                  <a:schemeClr val="tx1"/>
                </a:solidFill>
              </a:rPr>
              <a:t> pad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836023" y="2728369"/>
            <a:ext cx="862148" cy="28697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100" dirty="0">
                <a:solidFill>
                  <a:schemeClr val="tx1"/>
                </a:solidFill>
              </a:rPr>
              <a:t>dv</a:t>
            </a:r>
            <a:r>
              <a:rPr lang="zh-TW" altLang="en-US" sz="1100" dirty="0">
                <a:solidFill>
                  <a:schemeClr val="tx1"/>
                </a:solidFill>
              </a:rPr>
              <a:t>環境設定</a:t>
            </a:r>
          </a:p>
        </p:txBody>
      </p:sp>
      <p:sp>
        <p:nvSpPr>
          <p:cNvPr id="11" name="矩形 10"/>
          <p:cNvSpPr/>
          <p:nvPr/>
        </p:nvSpPr>
        <p:spPr>
          <a:xfrm>
            <a:off x="836023" y="3145804"/>
            <a:ext cx="862148" cy="28697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100" dirty="0">
                <a:solidFill>
                  <a:schemeClr val="tx1"/>
                </a:solidFill>
              </a:rPr>
              <a:t>read file</a:t>
            </a:r>
            <a:endParaRPr lang="zh-TW" altLang="en-US" sz="1100" dirty="0">
              <a:solidFill>
                <a:schemeClr val="tx1"/>
              </a:solidFill>
            </a:endParaRPr>
          </a:p>
        </p:txBody>
      </p:sp>
      <p:cxnSp>
        <p:nvCxnSpPr>
          <p:cNvPr id="18" name="直線單箭頭接點 17"/>
          <p:cNvCxnSpPr/>
          <p:nvPr/>
        </p:nvCxnSpPr>
        <p:spPr>
          <a:xfrm>
            <a:off x="1264919" y="5937069"/>
            <a:ext cx="0" cy="26561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直線單箭頭接點 20"/>
          <p:cNvCxnSpPr/>
          <p:nvPr/>
        </p:nvCxnSpPr>
        <p:spPr>
          <a:xfrm>
            <a:off x="1264920" y="1719943"/>
            <a:ext cx="0" cy="26561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830528" y="3559255"/>
            <a:ext cx="862148" cy="28697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00" dirty="0">
                <a:solidFill>
                  <a:schemeClr val="tx1"/>
                </a:solidFill>
              </a:rPr>
              <a:t>constraints</a:t>
            </a:r>
            <a:endParaRPr lang="zh-TW" altLang="en-US" sz="1100" dirty="0">
              <a:solidFill>
                <a:schemeClr val="tx1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766354" y="1410789"/>
            <a:ext cx="1045028" cy="304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RTL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759251" y="1985554"/>
            <a:ext cx="1052131" cy="3944983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文字方塊 16"/>
          <p:cNvSpPr txBox="1"/>
          <p:nvPr/>
        </p:nvSpPr>
        <p:spPr>
          <a:xfrm>
            <a:off x="1022640" y="1941602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DC</a:t>
            </a:r>
            <a:endParaRPr lang="zh-TW" altLang="en-US" dirty="0"/>
          </a:p>
        </p:txBody>
      </p:sp>
      <p:sp>
        <p:nvSpPr>
          <p:cNvPr id="19" name="矩形 18"/>
          <p:cNvSpPr/>
          <p:nvPr/>
        </p:nvSpPr>
        <p:spPr>
          <a:xfrm>
            <a:off x="759251" y="6200502"/>
            <a:ext cx="1052130" cy="304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ICC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806009" y="2310934"/>
            <a:ext cx="956336" cy="28697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dirty="0">
                <a:solidFill>
                  <a:schemeClr val="tx1"/>
                </a:solidFill>
              </a:rPr>
              <a:t>包</a:t>
            </a:r>
            <a:r>
              <a:rPr lang="en-US" altLang="zh-TW" sz="1200" dirty="0">
                <a:solidFill>
                  <a:schemeClr val="tx1"/>
                </a:solidFill>
              </a:rPr>
              <a:t>IO pad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806009" y="2728369"/>
            <a:ext cx="956336" cy="28697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900" dirty="0">
                <a:solidFill>
                  <a:schemeClr val="tx1"/>
                </a:solidFill>
              </a:rPr>
              <a:t>Design Setup</a:t>
            </a:r>
            <a:endParaRPr lang="zh-TW" altLang="en-US" sz="900" dirty="0">
              <a:solidFill>
                <a:schemeClr val="tx1"/>
              </a:solidFill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806009" y="3145804"/>
            <a:ext cx="956336" cy="2869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100" dirty="0">
                <a:solidFill>
                  <a:schemeClr val="tx1"/>
                </a:solidFill>
              </a:rPr>
              <a:t>read file</a:t>
            </a:r>
            <a:endParaRPr lang="zh-TW" altLang="en-US" sz="1100" dirty="0">
              <a:solidFill>
                <a:schemeClr val="tx1"/>
              </a:solidFill>
            </a:endParaRPr>
          </a:p>
        </p:txBody>
      </p:sp>
      <p:cxnSp>
        <p:nvCxnSpPr>
          <p:cNvPr id="24" name="直線單箭頭接點 23"/>
          <p:cNvCxnSpPr/>
          <p:nvPr/>
        </p:nvCxnSpPr>
        <p:spPr>
          <a:xfrm>
            <a:off x="1264919" y="5937069"/>
            <a:ext cx="0" cy="26561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直線單箭頭接點 24"/>
          <p:cNvCxnSpPr/>
          <p:nvPr/>
        </p:nvCxnSpPr>
        <p:spPr>
          <a:xfrm>
            <a:off x="1264920" y="1719943"/>
            <a:ext cx="0" cy="26561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矩形 25"/>
          <p:cNvSpPr/>
          <p:nvPr/>
        </p:nvSpPr>
        <p:spPr>
          <a:xfrm>
            <a:off x="806009" y="3563239"/>
            <a:ext cx="956336" cy="4902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00" dirty="0">
                <a:solidFill>
                  <a:schemeClr val="tx1"/>
                </a:solidFill>
              </a:rPr>
              <a:t>set environment</a:t>
            </a:r>
            <a:endParaRPr lang="zh-TW" altLang="en-US" sz="1100" dirty="0">
              <a:solidFill>
                <a:schemeClr val="tx1"/>
              </a:solidFill>
            </a:endParaRPr>
          </a:p>
        </p:txBody>
      </p:sp>
      <p:sp>
        <p:nvSpPr>
          <p:cNvPr id="89" name="矩形 88"/>
          <p:cNvSpPr/>
          <p:nvPr/>
        </p:nvSpPr>
        <p:spPr>
          <a:xfrm>
            <a:off x="804403" y="4172838"/>
            <a:ext cx="956336" cy="4902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00" dirty="0">
                <a:solidFill>
                  <a:schemeClr val="tx1"/>
                </a:solidFill>
              </a:rPr>
              <a:t>set constraints</a:t>
            </a:r>
            <a:endParaRPr lang="zh-TW" altLang="en-US" sz="1100" dirty="0">
              <a:solidFill>
                <a:schemeClr val="tx1"/>
              </a:solidFill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804403" y="4782437"/>
            <a:ext cx="956336" cy="4902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100" dirty="0">
                <a:solidFill>
                  <a:schemeClr val="tx1"/>
                </a:solidFill>
              </a:rPr>
              <a:t>compile</a:t>
            </a:r>
            <a:endParaRPr lang="zh-TW" altLang="en-US" sz="1100" dirty="0">
              <a:solidFill>
                <a:schemeClr val="tx1"/>
              </a:solidFill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804403" y="5396019"/>
            <a:ext cx="956336" cy="490231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100" dirty="0">
                <a:solidFill>
                  <a:schemeClr val="tx1"/>
                </a:solidFill>
              </a:rPr>
              <a:t>analysis</a:t>
            </a:r>
          </a:p>
          <a:p>
            <a:pPr algn="ctr"/>
            <a:r>
              <a:rPr lang="en-US" altLang="zh-TW" sz="1100" dirty="0">
                <a:solidFill>
                  <a:schemeClr val="tx1"/>
                </a:solidFill>
              </a:rPr>
              <a:t>report</a:t>
            </a:r>
            <a:endParaRPr lang="zh-TW" altLang="en-US" sz="1100" dirty="0">
              <a:solidFill>
                <a:schemeClr val="tx1"/>
              </a:solidFill>
            </a:endParaRPr>
          </a:p>
        </p:txBody>
      </p:sp>
      <p:sp>
        <p:nvSpPr>
          <p:cNvPr id="29" name="內容版面配置區 2"/>
          <p:cNvSpPr>
            <a:spLocks noGrp="1"/>
          </p:cNvSpPr>
          <p:nvPr>
            <p:ph idx="1"/>
          </p:nvPr>
        </p:nvSpPr>
        <p:spPr>
          <a:xfrm>
            <a:off x="2198344" y="1410790"/>
            <a:ext cx="8561096" cy="3861878"/>
          </a:xfrm>
        </p:spPr>
        <p:txBody>
          <a:bodyPr/>
          <a:lstStyle/>
          <a:p>
            <a:r>
              <a:rPr lang="zh-TW" altLang="en-US" dirty="0"/>
              <a:t>檢查</a:t>
            </a:r>
            <a:r>
              <a:rPr lang="en-US" altLang="zh-TW" dirty="0"/>
              <a:t>setup time &gt;report_timing</a:t>
            </a:r>
          </a:p>
          <a:p>
            <a:r>
              <a:rPr lang="zh-TW" altLang="en-US" dirty="0"/>
              <a:t>修</a:t>
            </a:r>
            <a:r>
              <a:rPr lang="en-US" altLang="zh-TW" dirty="0"/>
              <a:t>setup time violation &gt;compile –incremental_mapping –map_effort high</a:t>
            </a:r>
          </a:p>
          <a:p>
            <a:r>
              <a:rPr lang="zh-TW" altLang="en-US" dirty="0"/>
              <a:t>檢查</a:t>
            </a:r>
            <a:r>
              <a:rPr lang="en-US" altLang="zh-TW" dirty="0"/>
              <a:t>hold time &gt;report_timing –delay_type min</a:t>
            </a:r>
          </a:p>
          <a:p>
            <a:r>
              <a:rPr lang="zh-TW" altLang="en-US" dirty="0"/>
              <a:t>修</a:t>
            </a:r>
            <a:r>
              <a:rPr lang="en-US" altLang="zh-TW" dirty="0"/>
              <a:t>hold time violation &gt;compile –inc –only_hold_time</a:t>
            </a:r>
          </a:p>
          <a:p>
            <a:endParaRPr lang="en-US" altLang="zh-TW" dirty="0"/>
          </a:p>
          <a:p>
            <a:r>
              <a:rPr lang="en-US" altLang="zh-TW" dirty="0">
                <a:solidFill>
                  <a:srgbClr val="FF0000"/>
                </a:solidFill>
              </a:rPr>
              <a:t>setup time and hold time</a:t>
            </a:r>
            <a:r>
              <a:rPr lang="zh-TW" altLang="en-US" dirty="0">
                <a:solidFill>
                  <a:srgbClr val="FF0000"/>
                </a:solidFill>
              </a:rPr>
              <a:t> 的 </a:t>
            </a:r>
            <a:r>
              <a:rPr lang="en-US" altLang="zh-TW" dirty="0">
                <a:solidFill>
                  <a:srgbClr val="FF0000"/>
                </a:solidFill>
              </a:rPr>
              <a:t>slack</a:t>
            </a:r>
            <a:r>
              <a:rPr lang="zh-TW" altLang="en-US" dirty="0">
                <a:solidFill>
                  <a:srgbClr val="FF0000"/>
                </a:solidFill>
              </a:rPr>
              <a:t>都必須</a:t>
            </a:r>
            <a:r>
              <a:rPr lang="en-US" altLang="zh-TW" dirty="0">
                <a:solidFill>
                  <a:srgbClr val="FF0000"/>
                </a:solidFill>
              </a:rPr>
              <a:t>&gt;=0</a:t>
            </a:r>
            <a:r>
              <a:rPr lang="zh-TW" altLang="en-US" dirty="0">
                <a:solidFill>
                  <a:srgbClr val="FF0000"/>
                </a:solidFill>
              </a:rPr>
              <a:t> </a:t>
            </a:r>
            <a:r>
              <a:rPr lang="en-US" altLang="zh-TW" dirty="0">
                <a:solidFill>
                  <a:srgbClr val="FF0000"/>
                </a:solidFill>
              </a:rPr>
              <a:t>!</a:t>
            </a:r>
            <a:r>
              <a:rPr lang="zh-TW" altLang="en-US" dirty="0">
                <a:solidFill>
                  <a:srgbClr val="FF0000"/>
                </a:solidFill>
              </a:rPr>
              <a:t> </a:t>
            </a:r>
            <a:r>
              <a:rPr lang="en-US" altLang="zh-TW" dirty="0">
                <a:solidFill>
                  <a:srgbClr val="FF0000"/>
                </a:solidFill>
              </a:rPr>
              <a:t>(</a:t>
            </a:r>
            <a:r>
              <a:rPr lang="zh-TW" altLang="en-US" dirty="0">
                <a:solidFill>
                  <a:srgbClr val="FF0000"/>
                </a:solidFill>
              </a:rPr>
              <a:t>最好不要剛好</a:t>
            </a:r>
            <a:r>
              <a:rPr lang="en-US" altLang="zh-TW" dirty="0">
                <a:solidFill>
                  <a:srgbClr val="FF0000"/>
                </a:solidFill>
              </a:rPr>
              <a:t>=0)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7A5AD-5AEC-42D0-A3BE-F46B40576360}" type="slidenum">
              <a:rPr lang="en-US" altLang="zh-TW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066901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77511" y="609600"/>
            <a:ext cx="8598907" cy="640080"/>
          </a:xfrm>
        </p:spPr>
        <p:txBody>
          <a:bodyPr/>
          <a:lstStyle/>
          <a:p>
            <a:r>
              <a:rPr lang="en-US" altLang="zh-TW" dirty="0"/>
              <a:t>DC</a:t>
            </a:r>
            <a:r>
              <a:rPr lang="zh-TW" altLang="en-US" dirty="0"/>
              <a:t> </a:t>
            </a:r>
            <a:r>
              <a:rPr lang="en-US" altLang="zh-TW" dirty="0"/>
              <a:t>simulation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77511" y="1412240"/>
            <a:ext cx="8598907" cy="4629123"/>
          </a:xfrm>
        </p:spPr>
        <p:txBody>
          <a:bodyPr/>
          <a:lstStyle/>
          <a:p>
            <a:r>
              <a:rPr lang="en-US" altLang="zh-TW" dirty="0"/>
              <a:t>Rncverilog</a:t>
            </a:r>
            <a:r>
              <a:rPr lang="zh-TW" altLang="en-US" dirty="0"/>
              <a:t> </a:t>
            </a:r>
            <a:r>
              <a:rPr lang="en-US" altLang="zh-TW" dirty="0"/>
              <a:t>–f run_syn.f </a:t>
            </a:r>
          </a:p>
          <a:p>
            <a:r>
              <a:rPr lang="en-US" altLang="zh-TW" dirty="0"/>
              <a:t>RnWave</a:t>
            </a:r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如果跑不對，可能要修</a:t>
            </a:r>
            <a:r>
              <a:rPr lang="en-US" altLang="zh-TW" dirty="0"/>
              <a:t>RTL</a:t>
            </a:r>
            <a:r>
              <a:rPr lang="zh-TW" altLang="en-US" dirty="0"/>
              <a:t> </a:t>
            </a:r>
            <a:r>
              <a:rPr lang="en-US" altLang="zh-TW" dirty="0"/>
              <a:t>code</a:t>
            </a:r>
            <a:r>
              <a:rPr lang="zh-TW" altLang="en-US" dirty="0"/>
              <a:t>，從</a:t>
            </a:r>
            <a:r>
              <a:rPr lang="en-US" altLang="zh-TW" dirty="0"/>
              <a:t>nWave</a:t>
            </a:r>
            <a:r>
              <a:rPr lang="zh-TW" altLang="en-US" dirty="0"/>
              <a:t>看波形哪裡錯了，很有可能出錯會是</a:t>
            </a:r>
            <a:r>
              <a:rPr lang="en-US" altLang="zh-TW" dirty="0"/>
              <a:t>latch</a:t>
            </a:r>
            <a:r>
              <a:rPr lang="zh-TW" altLang="en-US" dirty="0"/>
              <a:t>或是</a:t>
            </a:r>
            <a:r>
              <a:rPr lang="en-US" altLang="zh-TW" dirty="0"/>
              <a:t>combinational block</a:t>
            </a:r>
            <a:r>
              <a:rPr lang="zh-TW" altLang="en-US" dirty="0"/>
              <a:t>的地方。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2860" y="1515977"/>
            <a:ext cx="5890260" cy="309821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7A5AD-5AEC-42D0-A3BE-F46B40576360}" type="slidenum">
              <a:rPr lang="en-US" altLang="zh-TW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363469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77219" y="244576"/>
            <a:ext cx="8598907" cy="609600"/>
          </a:xfrm>
        </p:spPr>
        <p:txBody>
          <a:bodyPr>
            <a:normAutofit fontScale="90000"/>
          </a:bodyPr>
          <a:lstStyle/>
          <a:p>
            <a:r>
              <a:rPr lang="en-US" altLang="zh-TW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Flow Chart</a:t>
            </a:r>
            <a:endParaRPr lang="zh-TW" alt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97" name="群組 96"/>
          <p:cNvGrpSpPr/>
          <p:nvPr/>
        </p:nvGrpSpPr>
        <p:grpSpPr>
          <a:xfrm>
            <a:off x="777219" y="761579"/>
            <a:ext cx="8494103" cy="5882290"/>
            <a:chOff x="777219" y="854176"/>
            <a:chExt cx="8494103" cy="5882290"/>
          </a:xfrm>
        </p:grpSpPr>
        <p:sp>
          <p:nvSpPr>
            <p:cNvPr id="95" name="矩形 94"/>
            <p:cNvSpPr/>
            <p:nvPr/>
          </p:nvSpPr>
          <p:spPr>
            <a:xfrm>
              <a:off x="4820489" y="854176"/>
              <a:ext cx="4450833" cy="588229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43" name="群組 42"/>
            <p:cNvGrpSpPr/>
            <p:nvPr/>
          </p:nvGrpSpPr>
          <p:grpSpPr>
            <a:xfrm>
              <a:off x="777219" y="949234"/>
              <a:ext cx="1530552" cy="5756366"/>
              <a:chOff x="777219" y="949234"/>
              <a:chExt cx="1530552" cy="5756366"/>
            </a:xfrm>
          </p:grpSpPr>
          <p:sp>
            <p:nvSpPr>
              <p:cNvPr id="41" name="矩形 40"/>
              <p:cNvSpPr/>
              <p:nvPr/>
            </p:nvSpPr>
            <p:spPr>
              <a:xfrm>
                <a:off x="777219" y="949234"/>
                <a:ext cx="1530552" cy="5756366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2" name="文字方塊 41"/>
              <p:cNvSpPr txBox="1"/>
              <p:nvPr/>
            </p:nvSpPr>
            <p:spPr>
              <a:xfrm>
                <a:off x="869875" y="968694"/>
                <a:ext cx="134524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200" dirty="0"/>
                  <a:t>Implementation</a:t>
                </a:r>
                <a:endParaRPr lang="zh-TW" altLang="en-US" sz="1200" dirty="0"/>
              </a:p>
            </p:txBody>
          </p:sp>
        </p:grpSp>
        <p:sp>
          <p:nvSpPr>
            <p:cNvPr id="4" name="矩形 3"/>
            <p:cNvSpPr/>
            <p:nvPr/>
          </p:nvSpPr>
          <p:spPr>
            <a:xfrm>
              <a:off x="914400" y="1863634"/>
              <a:ext cx="1227908" cy="113509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400" dirty="0">
                  <a:solidFill>
                    <a:schemeClr val="tx1"/>
                  </a:solidFill>
                </a:rPr>
                <a:t>Logic Synthesis</a:t>
              </a:r>
            </a:p>
            <a:p>
              <a:pPr algn="ctr"/>
              <a:r>
                <a:rPr lang="en-US" altLang="zh-TW" sz="1400" dirty="0">
                  <a:solidFill>
                    <a:srgbClr val="FF0000"/>
                  </a:solidFill>
                </a:rPr>
                <a:t>(DC)</a:t>
              </a:r>
              <a:endParaRPr lang="zh-TW" altLang="en-US" sz="1400" dirty="0">
                <a:solidFill>
                  <a:srgbClr val="FF0000"/>
                </a:solidFill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914400" y="3243207"/>
              <a:ext cx="1227908" cy="11241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400" dirty="0">
                  <a:solidFill>
                    <a:schemeClr val="tx1"/>
                  </a:solidFill>
                </a:rPr>
                <a:t>Automatic</a:t>
              </a:r>
            </a:p>
            <a:p>
              <a:pPr algn="ctr"/>
              <a:r>
                <a:rPr lang="en-US" altLang="zh-TW" sz="1400" dirty="0">
                  <a:solidFill>
                    <a:schemeClr val="tx1"/>
                  </a:solidFill>
                </a:rPr>
                <a:t>Place &amp; Route</a:t>
              </a:r>
            </a:p>
            <a:p>
              <a:pPr algn="ctr"/>
              <a:r>
                <a:rPr lang="en-US" altLang="zh-TW" sz="1400" dirty="0">
                  <a:solidFill>
                    <a:srgbClr val="FF0000"/>
                  </a:solidFill>
                </a:rPr>
                <a:t>(ICC)</a:t>
              </a:r>
              <a:endParaRPr lang="zh-TW" altLang="en-US" sz="1400" dirty="0">
                <a:solidFill>
                  <a:srgbClr val="FF0000"/>
                </a:solidFill>
              </a:endParaRPr>
            </a:p>
          </p:txBody>
        </p:sp>
        <p:sp>
          <p:nvSpPr>
            <p:cNvPr id="7" name="圓角矩形 6"/>
            <p:cNvSpPr/>
            <p:nvPr/>
          </p:nvSpPr>
          <p:spPr>
            <a:xfrm>
              <a:off x="2943497" y="1375954"/>
              <a:ext cx="1262743" cy="97536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RTL</a:t>
              </a:r>
              <a:r>
                <a:rPr lang="zh-TW" altLang="en-US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 </a:t>
              </a:r>
              <a:r>
                <a:rPr lang="en-US" altLang="zh-TW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code</a:t>
              </a:r>
              <a:endParaRPr lang="zh-TW" altLang="en-US" dirty="0">
                <a:solidFill>
                  <a:schemeClr val="tx2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8" name="圓角矩形 7"/>
            <p:cNvSpPr/>
            <p:nvPr/>
          </p:nvSpPr>
          <p:spPr>
            <a:xfrm>
              <a:off x="2943496" y="2590799"/>
              <a:ext cx="1262743" cy="97536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Gate-level netlist</a:t>
              </a:r>
              <a:endParaRPr lang="zh-TW" altLang="en-US" sz="1600" dirty="0">
                <a:solidFill>
                  <a:schemeClr val="tx2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9" name="圓角矩形 8"/>
            <p:cNvSpPr/>
            <p:nvPr/>
          </p:nvSpPr>
          <p:spPr>
            <a:xfrm>
              <a:off x="2943495" y="3879669"/>
              <a:ext cx="1262743" cy="97536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40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Post layout</a:t>
              </a:r>
            </a:p>
            <a:p>
              <a:pPr algn="ctr"/>
              <a:r>
                <a:rPr lang="en-US" altLang="zh-TW" sz="140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Gate-level netlist</a:t>
              </a:r>
              <a:endParaRPr lang="zh-TW" altLang="en-US" sz="1400" dirty="0">
                <a:solidFill>
                  <a:schemeClr val="tx2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10" name="圓角矩形 9"/>
            <p:cNvSpPr/>
            <p:nvPr/>
          </p:nvSpPr>
          <p:spPr>
            <a:xfrm>
              <a:off x="2943495" y="5168539"/>
              <a:ext cx="1262743" cy="97536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GDS layout</a:t>
              </a:r>
              <a:endParaRPr lang="zh-TW" altLang="en-US" sz="1600" dirty="0">
                <a:solidFill>
                  <a:schemeClr val="tx2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11" name="文字方塊 10"/>
            <p:cNvSpPr txBox="1"/>
            <p:nvPr/>
          </p:nvSpPr>
          <p:spPr>
            <a:xfrm>
              <a:off x="3990582" y="1100760"/>
              <a:ext cx="33855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dirty="0">
                  <a:solidFill>
                    <a:srgbClr val="FF0000"/>
                  </a:solidFill>
                </a:rPr>
                <a:t>.v</a:t>
              </a:r>
              <a:endParaRPr lang="zh-TW" altLang="en-US" sz="1600" dirty="0">
                <a:solidFill>
                  <a:srgbClr val="FF0000"/>
                </a:solidFill>
              </a:endParaRPr>
            </a:p>
          </p:txBody>
        </p:sp>
        <p:sp>
          <p:nvSpPr>
            <p:cNvPr id="12" name="文字方塊 11"/>
            <p:cNvSpPr txBox="1"/>
            <p:nvPr/>
          </p:nvSpPr>
          <p:spPr>
            <a:xfrm>
              <a:off x="3875479" y="2321860"/>
              <a:ext cx="6815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dirty="0">
                  <a:solidFill>
                    <a:srgbClr val="FF0000"/>
                  </a:solidFill>
                </a:rPr>
                <a:t>_syn.v</a:t>
              </a:r>
              <a:endParaRPr lang="zh-TW" altLang="en-US" sz="1400" dirty="0">
                <a:solidFill>
                  <a:srgbClr val="FF0000"/>
                </a:solidFill>
              </a:endParaRPr>
            </a:p>
          </p:txBody>
        </p:sp>
        <p:sp>
          <p:nvSpPr>
            <p:cNvPr id="13" name="文字方塊 12"/>
            <p:cNvSpPr txBox="1"/>
            <p:nvPr/>
          </p:nvSpPr>
          <p:spPr>
            <a:xfrm>
              <a:off x="3897030" y="3574314"/>
              <a:ext cx="5628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dirty="0">
                  <a:solidFill>
                    <a:srgbClr val="FF0000"/>
                  </a:solidFill>
                </a:rPr>
                <a:t>_pr.v</a:t>
              </a:r>
              <a:endParaRPr lang="zh-TW" altLang="en-US" sz="1400" dirty="0">
                <a:solidFill>
                  <a:srgbClr val="FF0000"/>
                </a:solidFill>
              </a:endParaRPr>
            </a:p>
          </p:txBody>
        </p:sp>
        <p:sp>
          <p:nvSpPr>
            <p:cNvPr id="14" name="文字方塊 13"/>
            <p:cNvSpPr txBox="1"/>
            <p:nvPr/>
          </p:nvSpPr>
          <p:spPr>
            <a:xfrm>
              <a:off x="3891997" y="4887727"/>
              <a:ext cx="5357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dirty="0">
                  <a:solidFill>
                    <a:srgbClr val="FF0000"/>
                  </a:solidFill>
                </a:rPr>
                <a:t>.gds</a:t>
              </a:r>
              <a:endParaRPr lang="zh-TW" altLang="en-US" sz="1400" dirty="0">
                <a:solidFill>
                  <a:srgbClr val="FF0000"/>
                </a:solidFill>
              </a:endParaRPr>
            </a:p>
          </p:txBody>
        </p:sp>
        <p:sp>
          <p:nvSpPr>
            <p:cNvPr id="15" name="文字方塊 14"/>
            <p:cNvSpPr txBox="1"/>
            <p:nvPr/>
          </p:nvSpPr>
          <p:spPr>
            <a:xfrm>
              <a:off x="2971175" y="5866900"/>
              <a:ext cx="120738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200" dirty="0"/>
                <a:t>(</a:t>
              </a:r>
              <a:r>
                <a:rPr lang="zh-TW" altLang="en-US" sz="1200" dirty="0"/>
                <a:t>下線晶片用檔</a:t>
              </a:r>
              <a:r>
                <a:rPr lang="en-US" altLang="zh-TW" sz="1200" dirty="0"/>
                <a:t>)</a:t>
              </a:r>
              <a:endParaRPr lang="zh-TW" altLang="en-US" sz="1200" dirty="0"/>
            </a:p>
          </p:txBody>
        </p:sp>
        <p:sp>
          <p:nvSpPr>
            <p:cNvPr id="16" name="矩形 15"/>
            <p:cNvSpPr/>
            <p:nvPr/>
          </p:nvSpPr>
          <p:spPr>
            <a:xfrm>
              <a:off x="914400" y="5664927"/>
              <a:ext cx="1227908" cy="95794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400" dirty="0">
                  <a:solidFill>
                    <a:schemeClr val="tx1"/>
                  </a:solidFill>
                </a:rPr>
                <a:t>Tape out</a:t>
              </a:r>
              <a:endParaRPr lang="zh-TW" altLang="en-US" sz="1400" dirty="0">
                <a:solidFill>
                  <a:schemeClr val="tx1"/>
                </a:solidFill>
              </a:endParaRPr>
            </a:p>
          </p:txBody>
        </p:sp>
        <p:cxnSp>
          <p:nvCxnSpPr>
            <p:cNvPr id="18" name="直線單箭頭接點 17"/>
            <p:cNvCxnSpPr/>
            <p:nvPr/>
          </p:nvCxnSpPr>
          <p:spPr>
            <a:xfrm flipH="1" flipV="1">
              <a:off x="2142309" y="2090057"/>
              <a:ext cx="795963" cy="5225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直線單箭頭接點 21"/>
            <p:cNvCxnSpPr/>
            <p:nvPr/>
          </p:nvCxnSpPr>
          <p:spPr>
            <a:xfrm flipV="1">
              <a:off x="2163892" y="2802418"/>
              <a:ext cx="786572" cy="32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直線單箭頭接點 24"/>
            <p:cNvCxnSpPr/>
            <p:nvPr/>
          </p:nvCxnSpPr>
          <p:spPr>
            <a:xfrm flipH="1" flipV="1">
              <a:off x="2125949" y="3392860"/>
              <a:ext cx="795963" cy="5225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直線單箭頭接點 25"/>
            <p:cNvCxnSpPr/>
            <p:nvPr/>
          </p:nvCxnSpPr>
          <p:spPr>
            <a:xfrm flipV="1">
              <a:off x="2151700" y="4080967"/>
              <a:ext cx="786572" cy="32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直線接點 27"/>
            <p:cNvCxnSpPr/>
            <p:nvPr/>
          </p:nvCxnSpPr>
          <p:spPr>
            <a:xfrm>
              <a:off x="2377440" y="4080967"/>
              <a:ext cx="0" cy="1280247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直線單箭頭接點 30"/>
            <p:cNvCxnSpPr/>
            <p:nvPr/>
          </p:nvCxnSpPr>
          <p:spPr>
            <a:xfrm>
              <a:off x="2377440" y="5361612"/>
              <a:ext cx="556260" cy="7222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直線單箭頭接點 32"/>
            <p:cNvCxnSpPr/>
            <p:nvPr/>
          </p:nvCxnSpPr>
          <p:spPr>
            <a:xfrm flipH="1" flipV="1">
              <a:off x="2149930" y="6448698"/>
              <a:ext cx="1408610" cy="217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直線接點 35"/>
            <p:cNvCxnSpPr/>
            <p:nvPr/>
          </p:nvCxnSpPr>
          <p:spPr>
            <a:xfrm>
              <a:off x="3556000" y="6176554"/>
              <a:ext cx="5080" cy="269240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4" name="文字方塊 43"/>
            <p:cNvSpPr txBox="1"/>
            <p:nvPr/>
          </p:nvSpPr>
          <p:spPr>
            <a:xfrm>
              <a:off x="846917" y="6383711"/>
              <a:ext cx="136287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100" dirty="0"/>
                <a:t>(</a:t>
              </a:r>
              <a:r>
                <a:rPr lang="zh-TW" altLang="en-US" sz="1100" dirty="0"/>
                <a:t>包</a:t>
              </a:r>
              <a:r>
                <a:rPr lang="en-US" altLang="zh-TW" sz="1100" dirty="0"/>
                <a:t>bounding pad)</a:t>
              </a:r>
              <a:endParaRPr lang="zh-TW" altLang="en-US" sz="1100" dirty="0"/>
            </a:p>
          </p:txBody>
        </p:sp>
        <p:sp>
          <p:nvSpPr>
            <p:cNvPr id="45" name="矩形 44"/>
            <p:cNvSpPr/>
            <p:nvPr/>
          </p:nvSpPr>
          <p:spPr>
            <a:xfrm>
              <a:off x="6748717" y="1406115"/>
              <a:ext cx="2407920" cy="84436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TW" sz="1400" dirty="0">
                  <a:solidFill>
                    <a:schemeClr val="tx1"/>
                  </a:solidFill>
                </a:rPr>
                <a:t>RTL Simulation</a:t>
              </a:r>
            </a:p>
            <a:p>
              <a:r>
                <a:rPr lang="en-US" altLang="zh-TW" sz="1400" dirty="0">
                  <a:solidFill>
                    <a:schemeClr val="tx1"/>
                  </a:solidFill>
                </a:rPr>
                <a:t>Lint Check</a:t>
              </a:r>
            </a:p>
            <a:p>
              <a:r>
                <a:rPr lang="en-US" altLang="zh-TW" sz="1400" dirty="0">
                  <a:solidFill>
                    <a:schemeClr val="tx1"/>
                  </a:solidFill>
                </a:rPr>
                <a:t>Code Coverage Analysis</a:t>
              </a:r>
              <a:endParaRPr lang="zh-TW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46" name="矩形 45"/>
            <p:cNvSpPr/>
            <p:nvPr/>
          </p:nvSpPr>
          <p:spPr>
            <a:xfrm>
              <a:off x="6756274" y="2569082"/>
              <a:ext cx="2407920" cy="101879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TW" sz="1400" dirty="0">
                  <a:solidFill>
                    <a:schemeClr val="tx1"/>
                  </a:solidFill>
                </a:rPr>
                <a:t>Gate-level Simulation</a:t>
              </a:r>
            </a:p>
            <a:p>
              <a:r>
                <a:rPr lang="en-US" altLang="zh-TW" sz="1400" dirty="0">
                  <a:solidFill>
                    <a:schemeClr val="tx1"/>
                  </a:solidFill>
                </a:rPr>
                <a:t>(pre-sim)</a:t>
              </a:r>
            </a:p>
            <a:p>
              <a:r>
                <a:rPr lang="en-US" altLang="zh-TW" sz="1400" dirty="0">
                  <a:solidFill>
                    <a:schemeClr val="tx1"/>
                  </a:solidFill>
                </a:rPr>
                <a:t>Static Timing Analysis</a:t>
              </a:r>
            </a:p>
            <a:p>
              <a:r>
                <a:rPr lang="en-US" altLang="zh-TW" sz="1400" dirty="0">
                  <a:solidFill>
                    <a:schemeClr val="tx1"/>
                  </a:solidFill>
                </a:rPr>
                <a:t>Power Analysis</a:t>
              </a:r>
              <a:endParaRPr lang="zh-TW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47" name="矩形 46"/>
            <p:cNvSpPr/>
            <p:nvPr/>
          </p:nvSpPr>
          <p:spPr>
            <a:xfrm>
              <a:off x="6756274" y="3846970"/>
              <a:ext cx="2407920" cy="104075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TW" sz="1400" dirty="0">
                  <a:solidFill>
                    <a:schemeClr val="tx1"/>
                  </a:solidFill>
                </a:rPr>
                <a:t>Gate-level Simulation</a:t>
              </a:r>
            </a:p>
            <a:p>
              <a:r>
                <a:rPr lang="en-US" altLang="zh-TW" sz="1400" dirty="0">
                  <a:solidFill>
                    <a:schemeClr val="tx1"/>
                  </a:solidFill>
                </a:rPr>
                <a:t>(post-sim)</a:t>
              </a:r>
            </a:p>
            <a:p>
              <a:r>
                <a:rPr lang="en-US" altLang="zh-TW" sz="1400" dirty="0">
                  <a:solidFill>
                    <a:schemeClr val="tx1"/>
                  </a:solidFill>
                </a:rPr>
                <a:t>Static Timing Analysis</a:t>
              </a:r>
            </a:p>
            <a:p>
              <a:r>
                <a:rPr lang="en-US" altLang="zh-TW" sz="1400" dirty="0">
                  <a:solidFill>
                    <a:schemeClr val="tx1"/>
                  </a:solidFill>
                </a:rPr>
                <a:t>Power Analysis</a:t>
              </a:r>
              <a:endParaRPr lang="zh-TW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48" name="矩形 47"/>
            <p:cNvSpPr/>
            <p:nvPr/>
          </p:nvSpPr>
          <p:spPr>
            <a:xfrm>
              <a:off x="6748717" y="5828728"/>
              <a:ext cx="2407920" cy="8643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TW" sz="1400" dirty="0">
                  <a:solidFill>
                    <a:schemeClr val="tx1"/>
                  </a:solidFill>
                </a:rPr>
                <a:t>Transistor-level Simulation</a:t>
              </a:r>
            </a:p>
            <a:p>
              <a:r>
                <a:rPr lang="en-US" altLang="zh-TW" sz="1400" dirty="0">
                  <a:solidFill>
                    <a:schemeClr val="tx1"/>
                  </a:solidFill>
                </a:rPr>
                <a:t>Transistor-level STA</a:t>
              </a:r>
            </a:p>
            <a:p>
              <a:r>
                <a:rPr lang="en-US" altLang="zh-TW" sz="1400" dirty="0">
                  <a:solidFill>
                    <a:schemeClr val="tx1"/>
                  </a:solidFill>
                </a:rPr>
                <a:t>Power Analysis</a:t>
              </a:r>
              <a:endParaRPr lang="zh-TW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49" name="矩形 48"/>
            <p:cNvSpPr/>
            <p:nvPr/>
          </p:nvSpPr>
          <p:spPr>
            <a:xfrm>
              <a:off x="5117297" y="2342103"/>
              <a:ext cx="886981" cy="31981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dirty="0">
                  <a:solidFill>
                    <a:schemeClr val="tx1"/>
                  </a:solidFill>
                </a:rPr>
                <a:t>Formal</a:t>
              </a:r>
              <a:endParaRPr lang="zh-TW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5117297" y="3551302"/>
              <a:ext cx="886981" cy="37664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dirty="0">
                  <a:solidFill>
                    <a:schemeClr val="tx1"/>
                  </a:solidFill>
                </a:rPr>
                <a:t>Formal</a:t>
              </a:r>
              <a:endParaRPr lang="zh-TW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5117297" y="4709541"/>
              <a:ext cx="886981" cy="338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dirty="0">
                  <a:solidFill>
                    <a:schemeClr val="tx1"/>
                  </a:solidFill>
                </a:rPr>
                <a:t>LVS</a:t>
              </a:r>
              <a:endParaRPr lang="zh-TW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117297" y="5183776"/>
              <a:ext cx="886981" cy="37011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dirty="0">
                  <a:solidFill>
                    <a:schemeClr val="tx1"/>
                  </a:solidFill>
                </a:rPr>
                <a:t>DRC</a:t>
              </a:r>
              <a:endParaRPr lang="zh-TW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53" name="矩形 52"/>
            <p:cNvSpPr/>
            <p:nvPr/>
          </p:nvSpPr>
          <p:spPr>
            <a:xfrm>
              <a:off x="5117297" y="5679351"/>
              <a:ext cx="886981" cy="3564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100" dirty="0">
                  <a:solidFill>
                    <a:schemeClr val="tx1"/>
                  </a:solidFill>
                </a:rPr>
                <a:t>Extraction</a:t>
              </a:r>
              <a:endParaRPr lang="zh-TW" altLang="en-US" sz="1100" dirty="0">
                <a:solidFill>
                  <a:schemeClr val="tx1"/>
                </a:solidFill>
              </a:endParaRPr>
            </a:p>
          </p:txBody>
        </p:sp>
        <p:cxnSp>
          <p:nvCxnSpPr>
            <p:cNvPr id="54" name="直線單箭頭接點 53"/>
            <p:cNvCxnSpPr>
              <a:endCxn id="45" idx="1"/>
            </p:cNvCxnSpPr>
            <p:nvPr/>
          </p:nvCxnSpPr>
          <p:spPr>
            <a:xfrm flipV="1">
              <a:off x="4216400" y="1828297"/>
              <a:ext cx="2532317" cy="503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直線單箭頭接點 56"/>
            <p:cNvCxnSpPr/>
            <p:nvPr/>
          </p:nvCxnSpPr>
          <p:spPr>
            <a:xfrm flipV="1">
              <a:off x="4223957" y="3107089"/>
              <a:ext cx="2532317" cy="503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直線單箭頭接點 57"/>
            <p:cNvCxnSpPr/>
            <p:nvPr/>
          </p:nvCxnSpPr>
          <p:spPr>
            <a:xfrm flipV="1">
              <a:off x="4223957" y="4384950"/>
              <a:ext cx="2532317" cy="503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直線單箭頭接點 61"/>
            <p:cNvCxnSpPr/>
            <p:nvPr/>
          </p:nvCxnSpPr>
          <p:spPr>
            <a:xfrm>
              <a:off x="4483326" y="2377747"/>
              <a:ext cx="628606" cy="8402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直線單箭頭接點 63"/>
            <p:cNvCxnSpPr/>
            <p:nvPr/>
          </p:nvCxnSpPr>
          <p:spPr>
            <a:xfrm>
              <a:off x="4496389" y="2582398"/>
              <a:ext cx="628606" cy="8402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6" name="直線接點 65"/>
            <p:cNvCxnSpPr/>
            <p:nvPr/>
          </p:nvCxnSpPr>
          <p:spPr>
            <a:xfrm flipV="1">
              <a:off x="4473286" y="1834395"/>
              <a:ext cx="0" cy="5389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線接點 67"/>
            <p:cNvCxnSpPr/>
            <p:nvPr/>
          </p:nvCxnSpPr>
          <p:spPr>
            <a:xfrm flipH="1" flipV="1">
              <a:off x="4492752" y="2590800"/>
              <a:ext cx="4918" cy="51411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線單箭頭接點 70"/>
            <p:cNvCxnSpPr/>
            <p:nvPr/>
          </p:nvCxnSpPr>
          <p:spPr>
            <a:xfrm>
              <a:off x="4506186" y="3680767"/>
              <a:ext cx="628606" cy="8402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2" name="直線接點 71"/>
            <p:cNvCxnSpPr/>
            <p:nvPr/>
          </p:nvCxnSpPr>
          <p:spPr>
            <a:xfrm flipV="1">
              <a:off x="4496146" y="3137415"/>
              <a:ext cx="0" cy="5389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線單箭頭接點 72"/>
            <p:cNvCxnSpPr/>
            <p:nvPr/>
          </p:nvCxnSpPr>
          <p:spPr>
            <a:xfrm>
              <a:off x="4496389" y="3838568"/>
              <a:ext cx="628606" cy="8402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4" name="直線接點 73"/>
            <p:cNvCxnSpPr/>
            <p:nvPr/>
          </p:nvCxnSpPr>
          <p:spPr>
            <a:xfrm flipH="1" flipV="1">
              <a:off x="4492752" y="3846970"/>
              <a:ext cx="4918" cy="51411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線單箭頭接點 74"/>
            <p:cNvCxnSpPr/>
            <p:nvPr/>
          </p:nvCxnSpPr>
          <p:spPr>
            <a:xfrm>
              <a:off x="4513806" y="4762807"/>
              <a:ext cx="591594" cy="2233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6" name="直線接點 75"/>
            <p:cNvCxnSpPr/>
            <p:nvPr/>
          </p:nvCxnSpPr>
          <p:spPr>
            <a:xfrm flipV="1">
              <a:off x="4492752" y="4223811"/>
              <a:ext cx="0" cy="5389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線單箭頭接點 79"/>
            <p:cNvCxnSpPr/>
            <p:nvPr/>
          </p:nvCxnSpPr>
          <p:spPr>
            <a:xfrm>
              <a:off x="4495800" y="4941570"/>
              <a:ext cx="610247" cy="668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1" name="直線接點 80"/>
            <p:cNvCxnSpPr/>
            <p:nvPr/>
          </p:nvCxnSpPr>
          <p:spPr>
            <a:xfrm flipH="1" flipV="1">
              <a:off x="4492752" y="4944049"/>
              <a:ext cx="4918" cy="51411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線單箭頭接點 82"/>
            <p:cNvCxnSpPr/>
            <p:nvPr/>
          </p:nvCxnSpPr>
          <p:spPr>
            <a:xfrm flipV="1">
              <a:off x="4223957" y="5468112"/>
              <a:ext cx="878395" cy="3738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5" name="直線單箭頭接點 84"/>
            <p:cNvCxnSpPr/>
            <p:nvPr/>
          </p:nvCxnSpPr>
          <p:spPr>
            <a:xfrm>
              <a:off x="4516169" y="5849276"/>
              <a:ext cx="591594" cy="2233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6" name="直線接點 85"/>
            <p:cNvCxnSpPr/>
            <p:nvPr/>
          </p:nvCxnSpPr>
          <p:spPr>
            <a:xfrm flipV="1">
              <a:off x="4495115" y="5310280"/>
              <a:ext cx="0" cy="5389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矩形 86"/>
            <p:cNvSpPr/>
            <p:nvPr/>
          </p:nvSpPr>
          <p:spPr>
            <a:xfrm>
              <a:off x="6760771" y="5177077"/>
              <a:ext cx="2395866" cy="37011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dirty="0">
                  <a:solidFill>
                    <a:schemeClr val="tx1"/>
                  </a:solidFill>
                </a:rPr>
                <a:t>Transistor netlist</a:t>
              </a:r>
              <a:endParaRPr lang="zh-TW" altLang="en-US" sz="1600" dirty="0">
                <a:solidFill>
                  <a:schemeClr val="tx1"/>
                </a:solidFill>
              </a:endParaRPr>
            </a:p>
          </p:txBody>
        </p:sp>
        <p:cxnSp>
          <p:nvCxnSpPr>
            <p:cNvPr id="88" name="直線單箭頭接點 87"/>
            <p:cNvCxnSpPr>
              <a:endCxn id="87" idx="1"/>
            </p:cNvCxnSpPr>
            <p:nvPr/>
          </p:nvCxnSpPr>
          <p:spPr>
            <a:xfrm>
              <a:off x="6019800" y="5354320"/>
              <a:ext cx="740971" cy="7815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2" name="直線單箭頭接點 91"/>
            <p:cNvCxnSpPr>
              <a:endCxn id="48" idx="0"/>
            </p:cNvCxnSpPr>
            <p:nvPr/>
          </p:nvCxnSpPr>
          <p:spPr>
            <a:xfrm>
              <a:off x="7951470" y="5562600"/>
              <a:ext cx="1207" cy="26612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6" name="文字方塊 95"/>
            <p:cNvSpPr txBox="1"/>
            <p:nvPr/>
          </p:nvSpPr>
          <p:spPr>
            <a:xfrm>
              <a:off x="4868390" y="886761"/>
              <a:ext cx="113588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dirty="0"/>
                <a:t>Verification</a:t>
              </a:r>
              <a:endParaRPr lang="zh-TW" alt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4498561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6" name="矩形 8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ICC</a:t>
            </a:r>
            <a:endParaRPr lang="zh-TW" dirty="0"/>
          </a:p>
        </p:txBody>
      </p:sp>
      <p:sp>
        <p:nvSpPr>
          <p:cNvPr id="89097" name="矩形 9"/>
          <p:cNvSpPr>
            <a:spLocks noGrp="1" noChangeArrowheads="1"/>
          </p:cNvSpPr>
          <p:nvPr>
            <p:ph type="subTitle" idx="1"/>
          </p:nvPr>
        </p:nvSpPr>
        <p:spPr>
          <a:xfrm>
            <a:off x="1507460" y="4050836"/>
            <a:ext cx="7768959" cy="1096899"/>
          </a:xfrm>
        </p:spPr>
        <p:txBody>
          <a:bodyPr>
            <a:normAutofit/>
          </a:bodyPr>
          <a:lstStyle/>
          <a:p>
            <a:r>
              <a:rPr lang="en-US" altLang="zh-TW" dirty="0"/>
              <a:t>IC compile</a:t>
            </a:r>
          </a:p>
          <a:p>
            <a:r>
              <a:rPr lang="en-US" altLang="zh-TW" dirty="0"/>
              <a:t>APR</a:t>
            </a:r>
            <a:endParaRPr lang="zh-TW" dirty="0"/>
          </a:p>
        </p:txBody>
      </p:sp>
    </p:spTree>
    <p:extLst>
      <p:ext uri="{BB962C8B-B14F-4D97-AF65-F5344CB8AC3E}">
        <p14:creationId xmlns:p14="http://schemas.microsoft.com/office/powerpoint/2010/main" val="9896832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11174" y="298212"/>
            <a:ext cx="10248266" cy="705394"/>
          </a:xfrm>
        </p:spPr>
        <p:txBody>
          <a:bodyPr/>
          <a:lstStyle/>
          <a:p>
            <a:r>
              <a:rPr lang="en-US" altLang="zh-TW" dirty="0"/>
              <a:t>Design Setup</a:t>
            </a:r>
            <a:endParaRPr lang="zh-TW" altLang="en-US" dirty="0"/>
          </a:p>
        </p:txBody>
      </p:sp>
      <p:sp>
        <p:nvSpPr>
          <p:cNvPr id="16" name="矩形 15"/>
          <p:cNvSpPr/>
          <p:nvPr/>
        </p:nvSpPr>
        <p:spPr>
          <a:xfrm>
            <a:off x="635601" y="1814285"/>
            <a:ext cx="1490346" cy="397691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 18"/>
          <p:cNvSpPr/>
          <p:nvPr/>
        </p:nvSpPr>
        <p:spPr>
          <a:xfrm>
            <a:off x="635601" y="1243874"/>
            <a:ext cx="1490346" cy="3091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DC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724073" y="2130543"/>
            <a:ext cx="1300274" cy="460257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</a:rPr>
              <a:t>Design Setup</a:t>
            </a:r>
            <a:endParaRPr lang="zh-TW" altLang="en-US" sz="1400" dirty="0">
              <a:solidFill>
                <a:schemeClr val="tx1"/>
              </a:solidFill>
            </a:endParaRPr>
          </a:p>
        </p:txBody>
      </p:sp>
      <p:cxnSp>
        <p:nvCxnSpPr>
          <p:cNvPr id="30" name="直線單箭頭接點 29"/>
          <p:cNvCxnSpPr/>
          <p:nvPr/>
        </p:nvCxnSpPr>
        <p:spPr>
          <a:xfrm>
            <a:off x="1389347" y="1553028"/>
            <a:ext cx="0" cy="26561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文字方塊 13"/>
          <p:cNvSpPr txBox="1"/>
          <p:nvPr/>
        </p:nvSpPr>
        <p:spPr>
          <a:xfrm>
            <a:off x="1105025" y="1814285"/>
            <a:ext cx="551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ICC</a:t>
            </a:r>
            <a:endParaRPr lang="zh-TW" altLang="en-US" dirty="0"/>
          </a:p>
        </p:txBody>
      </p:sp>
      <p:sp>
        <p:nvSpPr>
          <p:cNvPr id="32" name="矩形 31"/>
          <p:cNvSpPr/>
          <p:nvPr/>
        </p:nvSpPr>
        <p:spPr>
          <a:xfrm>
            <a:off x="724073" y="2728453"/>
            <a:ext cx="1300274" cy="4602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</a:rPr>
              <a:t>Design Planning</a:t>
            </a:r>
            <a:endParaRPr lang="zh-TW" altLang="en-US" sz="1400" dirty="0">
              <a:solidFill>
                <a:schemeClr val="tx1"/>
              </a:solidFill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724073" y="3342485"/>
            <a:ext cx="1300274" cy="4602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</a:rPr>
              <a:t>Placement</a:t>
            </a:r>
            <a:endParaRPr lang="zh-TW" altLang="en-US" sz="1400" dirty="0">
              <a:solidFill>
                <a:schemeClr val="tx1"/>
              </a:solidFill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724073" y="3952810"/>
            <a:ext cx="1300274" cy="4602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</a:rPr>
              <a:t>CTS</a:t>
            </a:r>
            <a:endParaRPr lang="zh-TW" altLang="en-US" sz="1400" dirty="0">
              <a:solidFill>
                <a:schemeClr val="tx1"/>
              </a:solidFill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724073" y="4563135"/>
            <a:ext cx="1300274" cy="4602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</a:rPr>
              <a:t>Routing</a:t>
            </a:r>
            <a:endParaRPr lang="zh-TW" altLang="en-US" sz="1400" dirty="0">
              <a:solidFill>
                <a:schemeClr val="tx1"/>
              </a:solidFill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724073" y="5169641"/>
            <a:ext cx="1300274" cy="4602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</a:rPr>
              <a:t>DFM</a:t>
            </a:r>
            <a:endParaRPr lang="zh-TW" altLang="en-US" sz="1400" dirty="0">
              <a:solidFill>
                <a:schemeClr val="tx1"/>
              </a:solidFill>
            </a:endParaRPr>
          </a:p>
        </p:txBody>
      </p:sp>
      <p:pic>
        <p:nvPicPr>
          <p:cNvPr id="31" name="圖片 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6354" y="2816529"/>
            <a:ext cx="9073038" cy="355701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8" name="內容版面配置區 2"/>
          <p:cNvSpPr>
            <a:spLocks noGrp="1"/>
          </p:cNvSpPr>
          <p:nvPr>
            <p:ph idx="1"/>
          </p:nvPr>
        </p:nvSpPr>
        <p:spPr>
          <a:xfrm>
            <a:off x="2566354" y="1145842"/>
            <a:ext cx="8288496" cy="5108838"/>
          </a:xfrm>
        </p:spPr>
        <p:txBody>
          <a:bodyPr>
            <a:normAutofit/>
          </a:bodyPr>
          <a:lstStyle/>
          <a:p>
            <a:r>
              <a:rPr lang="zh-TW" altLang="en-US" sz="1400" dirty="0"/>
              <a:t>一樣必須在有</a:t>
            </a:r>
            <a:r>
              <a:rPr lang="en-US" altLang="zh-TW" sz="1400" dirty="0">
                <a:solidFill>
                  <a:srgbClr val="FF0000"/>
                </a:solidFill>
              </a:rPr>
              <a:t>.synopsys_dc.setup</a:t>
            </a:r>
            <a:r>
              <a:rPr lang="zh-TW" altLang="en-US" sz="1400" dirty="0"/>
              <a:t>檔案下的資料夾才能 </a:t>
            </a:r>
            <a:r>
              <a:rPr lang="en-US" altLang="zh-TW" sz="1400" dirty="0"/>
              <a:t>run </a:t>
            </a:r>
            <a:r>
              <a:rPr lang="en-US" altLang="zh-TW" sz="1400" dirty="0">
                <a:solidFill>
                  <a:srgbClr val="FF0000"/>
                </a:solidFill>
              </a:rPr>
              <a:t>Ricc_shell -</a:t>
            </a:r>
            <a:r>
              <a:rPr lang="en-US" altLang="zh-TW" sz="1400" dirty="0" err="1">
                <a:solidFill>
                  <a:srgbClr val="FF0000"/>
                </a:solidFill>
              </a:rPr>
              <a:t>gui</a:t>
            </a:r>
            <a:endParaRPr lang="en-US" altLang="zh-TW" sz="1400" dirty="0">
              <a:solidFill>
                <a:srgbClr val="FF0000"/>
              </a:solidFill>
            </a:endParaRPr>
          </a:p>
          <a:p>
            <a:r>
              <a:rPr lang="en-US" altLang="zh-TW" sz="1400" dirty="0"/>
              <a:t>Create library</a:t>
            </a:r>
          </a:p>
          <a:p>
            <a:r>
              <a:rPr lang="en-US" altLang="zh-TW" sz="1400" dirty="0"/>
              <a:t>Import design (*_syn.v)</a:t>
            </a:r>
            <a:r>
              <a:rPr lang="zh-TW" altLang="en-US" sz="1400" dirty="0"/>
              <a:t> </a:t>
            </a:r>
            <a:r>
              <a:rPr lang="en-US" altLang="zh-TW" sz="1400" dirty="0"/>
              <a:t>:</a:t>
            </a:r>
            <a:r>
              <a:rPr lang="zh-TW" altLang="en-US" sz="1400" dirty="0"/>
              <a:t> 將用</a:t>
            </a:r>
            <a:r>
              <a:rPr lang="en-US" altLang="zh-TW" sz="1400" dirty="0"/>
              <a:t>DC</a:t>
            </a:r>
            <a:r>
              <a:rPr lang="zh-TW" altLang="en-US" sz="1400" dirty="0"/>
              <a:t>合成完的</a:t>
            </a:r>
            <a:r>
              <a:rPr lang="en-US" altLang="zh-TW" sz="1400" dirty="0"/>
              <a:t>netlist</a:t>
            </a:r>
            <a:r>
              <a:rPr lang="zh-TW" altLang="en-US" sz="1400" dirty="0"/>
              <a:t>檔讀進來</a:t>
            </a:r>
            <a:endParaRPr lang="en-US" altLang="zh-TW" sz="1400" dirty="0"/>
          </a:p>
          <a:p>
            <a:r>
              <a:rPr lang="en-US" altLang="zh-TW" sz="1400" dirty="0"/>
              <a:t>TLU+</a:t>
            </a:r>
          </a:p>
          <a:p>
            <a:r>
              <a:rPr lang="en-US" altLang="zh-TW" sz="1400" dirty="0"/>
              <a:t>Read constraints (.sdc)</a:t>
            </a:r>
            <a:endParaRPr lang="zh-TW" altLang="en-US" sz="1400" dirty="0"/>
          </a:p>
        </p:txBody>
      </p:sp>
      <p:sp>
        <p:nvSpPr>
          <p:cNvPr id="37" name="橢圓 36"/>
          <p:cNvSpPr/>
          <p:nvPr/>
        </p:nvSpPr>
        <p:spPr>
          <a:xfrm>
            <a:off x="6390640" y="4149903"/>
            <a:ext cx="386080" cy="27432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文字方塊 38"/>
          <p:cNvSpPr txBox="1"/>
          <p:nvPr/>
        </p:nvSpPr>
        <p:spPr>
          <a:xfrm>
            <a:off x="6236710" y="4405922"/>
            <a:ext cx="51642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>
                <a:solidFill>
                  <a:srgbClr val="FF0000"/>
                </a:solidFill>
              </a:rPr>
              <a:t>FRAM</a:t>
            </a:r>
            <a:r>
              <a:rPr lang="zh-TW" altLang="en-US" sz="1200" dirty="0">
                <a:solidFill>
                  <a:srgbClr val="FF0000"/>
                </a:solidFill>
              </a:rPr>
              <a:t>是假</a:t>
            </a:r>
            <a:r>
              <a:rPr lang="en-US" altLang="zh-TW" sz="1200" dirty="0">
                <a:solidFill>
                  <a:srgbClr val="FF0000"/>
                </a:solidFill>
              </a:rPr>
              <a:t>layout </a:t>
            </a:r>
            <a:r>
              <a:rPr lang="zh-TW" altLang="en-US" sz="1200" dirty="0">
                <a:solidFill>
                  <a:srgbClr val="FF0000"/>
                </a:solidFill>
              </a:rPr>
              <a:t>精簡版的</a:t>
            </a:r>
            <a:r>
              <a:rPr lang="en-US" altLang="zh-TW" sz="1200" dirty="0">
                <a:solidFill>
                  <a:srgbClr val="FF0000"/>
                </a:solidFill>
              </a:rPr>
              <a:t>layout</a:t>
            </a:r>
            <a:r>
              <a:rPr lang="zh-TW" altLang="en-US" sz="1200" dirty="0">
                <a:solidFill>
                  <a:srgbClr val="FF0000"/>
                </a:solidFill>
              </a:rPr>
              <a:t>只有</a:t>
            </a:r>
            <a:r>
              <a:rPr lang="en-US" altLang="zh-TW" sz="1200" dirty="0">
                <a:solidFill>
                  <a:srgbClr val="FF0000"/>
                </a:solidFill>
              </a:rPr>
              <a:t>metal1</a:t>
            </a:r>
            <a:r>
              <a:rPr lang="zh-TW" altLang="en-US" sz="1200" dirty="0">
                <a:solidFill>
                  <a:srgbClr val="FF0000"/>
                </a:solidFill>
              </a:rPr>
              <a:t> </a:t>
            </a:r>
            <a:r>
              <a:rPr lang="en-US" altLang="zh-TW" sz="1200" dirty="0">
                <a:solidFill>
                  <a:srgbClr val="FF0000"/>
                </a:solidFill>
              </a:rPr>
              <a:t>layer</a:t>
            </a:r>
            <a:r>
              <a:rPr lang="zh-TW" altLang="en-US" sz="1200" dirty="0">
                <a:solidFill>
                  <a:srgbClr val="FF0000"/>
                </a:solidFill>
              </a:rPr>
              <a:t>以上</a:t>
            </a:r>
            <a:r>
              <a:rPr lang="en-US" altLang="zh-TW" sz="1200" dirty="0">
                <a:solidFill>
                  <a:srgbClr val="FF0000"/>
                </a:solidFill>
              </a:rPr>
              <a:t>(</a:t>
            </a:r>
            <a:r>
              <a:rPr lang="zh-TW" altLang="en-US" sz="1200" dirty="0">
                <a:solidFill>
                  <a:srgbClr val="FF0000"/>
                </a:solidFill>
              </a:rPr>
              <a:t>保護製程機密</a:t>
            </a:r>
            <a:r>
              <a:rPr lang="en-US" altLang="zh-TW" sz="1200" dirty="0">
                <a:solidFill>
                  <a:srgbClr val="FF0000"/>
                </a:solidFill>
              </a:rPr>
              <a:t>)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41" name="橢圓 40"/>
          <p:cNvSpPr/>
          <p:nvPr/>
        </p:nvSpPr>
        <p:spPr>
          <a:xfrm>
            <a:off x="8544560" y="3699804"/>
            <a:ext cx="273058" cy="23058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文字方塊 41"/>
          <p:cNvSpPr txBox="1"/>
          <p:nvPr/>
        </p:nvSpPr>
        <p:spPr>
          <a:xfrm>
            <a:off x="7866170" y="3447812"/>
            <a:ext cx="40463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>
                <a:solidFill>
                  <a:srgbClr val="FF0000"/>
                </a:solidFill>
              </a:rPr>
              <a:t>.tf</a:t>
            </a:r>
            <a:r>
              <a:rPr lang="zh-TW" altLang="en-US" sz="1200" dirty="0">
                <a:solidFill>
                  <a:srgbClr val="FF0000"/>
                </a:solidFill>
              </a:rPr>
              <a:t>是製程參數檔 裡面有關於每層</a:t>
            </a:r>
            <a:r>
              <a:rPr lang="en-US" altLang="zh-TW" sz="1200" dirty="0">
                <a:solidFill>
                  <a:srgbClr val="FF0000"/>
                </a:solidFill>
              </a:rPr>
              <a:t>metal</a:t>
            </a:r>
            <a:r>
              <a:rPr lang="zh-TW" altLang="en-US" sz="1200" dirty="0">
                <a:solidFill>
                  <a:srgbClr val="FF0000"/>
                </a:solidFill>
              </a:rPr>
              <a:t>的相關資訊 等等</a:t>
            </a:r>
          </a:p>
        </p:txBody>
      </p:sp>
      <p:sp>
        <p:nvSpPr>
          <p:cNvPr id="40" name="文字方塊 39"/>
          <p:cNvSpPr txBox="1"/>
          <p:nvPr/>
        </p:nvSpPr>
        <p:spPr>
          <a:xfrm>
            <a:off x="6443232" y="3877207"/>
            <a:ext cx="27354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>
                <a:solidFill>
                  <a:srgbClr val="FF0000"/>
                </a:solidFill>
              </a:rPr>
              <a:t>tpz*</a:t>
            </a:r>
            <a:r>
              <a:rPr lang="zh-TW" altLang="en-US" sz="1200" dirty="0">
                <a:solidFill>
                  <a:srgbClr val="FF0000"/>
                </a:solidFill>
              </a:rPr>
              <a:t>是</a:t>
            </a:r>
            <a:r>
              <a:rPr lang="en-US" altLang="zh-TW" sz="1200" dirty="0">
                <a:solidFill>
                  <a:srgbClr val="FF0000"/>
                </a:solidFill>
              </a:rPr>
              <a:t>IO pad; tpb*</a:t>
            </a:r>
            <a:r>
              <a:rPr lang="zh-TW" altLang="en-US" sz="1200" dirty="0">
                <a:solidFill>
                  <a:srgbClr val="FF0000"/>
                </a:solidFill>
              </a:rPr>
              <a:t>是 </a:t>
            </a:r>
            <a:r>
              <a:rPr lang="en-US" altLang="zh-TW" sz="1200" dirty="0">
                <a:solidFill>
                  <a:srgbClr val="FF0000"/>
                </a:solidFill>
              </a:rPr>
              <a:t>bounding pad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44" name="橢圓 43"/>
          <p:cNvSpPr/>
          <p:nvPr/>
        </p:nvSpPr>
        <p:spPr>
          <a:xfrm>
            <a:off x="5825806" y="3926683"/>
            <a:ext cx="386080" cy="27432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5" name="橢圓 44"/>
          <p:cNvSpPr/>
          <p:nvPr/>
        </p:nvSpPr>
        <p:spPr>
          <a:xfrm>
            <a:off x="3372910" y="4278574"/>
            <a:ext cx="386080" cy="27432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" name="文字方塊 42"/>
          <p:cNvSpPr txBox="1"/>
          <p:nvPr/>
        </p:nvSpPr>
        <p:spPr>
          <a:xfrm>
            <a:off x="3676079" y="4314293"/>
            <a:ext cx="17109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200" dirty="0">
                <a:solidFill>
                  <a:srgbClr val="FF0000"/>
                </a:solidFill>
              </a:rPr>
              <a:t>自己命名</a:t>
            </a:r>
            <a:r>
              <a:rPr lang="en-US" altLang="zh-TW" sz="1200" dirty="0">
                <a:solidFill>
                  <a:srgbClr val="FF0000"/>
                </a:solidFill>
              </a:rPr>
              <a:t>library name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7A5AD-5AEC-42D0-A3BE-F46B40576360}" type="slidenum">
              <a:rPr lang="en-US" altLang="zh-TW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859063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11174" y="298212"/>
            <a:ext cx="10248266" cy="705394"/>
          </a:xfrm>
        </p:spPr>
        <p:txBody>
          <a:bodyPr/>
          <a:lstStyle/>
          <a:p>
            <a:r>
              <a:rPr lang="en-US" altLang="zh-TW" dirty="0"/>
              <a:t>Create Starting Floorplan </a:t>
            </a:r>
            <a:r>
              <a:rPr lang="en-US" altLang="zh-TW" dirty="0">
                <a:solidFill>
                  <a:srgbClr val="FF0000"/>
                </a:solidFill>
              </a:rPr>
              <a:t>(T18)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511174" y="1994453"/>
            <a:ext cx="1490346" cy="47301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 18"/>
          <p:cNvSpPr/>
          <p:nvPr/>
        </p:nvSpPr>
        <p:spPr>
          <a:xfrm>
            <a:off x="511174" y="1424042"/>
            <a:ext cx="1490346" cy="3091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DC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599646" y="2310711"/>
            <a:ext cx="1300274" cy="4602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</a:rPr>
              <a:t>Design Setup</a:t>
            </a:r>
            <a:endParaRPr lang="zh-TW" altLang="en-US" sz="1400" dirty="0">
              <a:solidFill>
                <a:schemeClr val="tx1"/>
              </a:solidFill>
            </a:endParaRPr>
          </a:p>
        </p:txBody>
      </p:sp>
      <p:cxnSp>
        <p:nvCxnSpPr>
          <p:cNvPr id="30" name="直線單箭頭接點 29"/>
          <p:cNvCxnSpPr/>
          <p:nvPr/>
        </p:nvCxnSpPr>
        <p:spPr>
          <a:xfrm>
            <a:off x="1264920" y="1733196"/>
            <a:ext cx="0" cy="26561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文字方塊 13"/>
          <p:cNvSpPr txBox="1"/>
          <p:nvPr/>
        </p:nvSpPr>
        <p:spPr>
          <a:xfrm>
            <a:off x="980598" y="1994453"/>
            <a:ext cx="551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ICC</a:t>
            </a:r>
            <a:endParaRPr lang="zh-TW" altLang="en-US" dirty="0"/>
          </a:p>
        </p:txBody>
      </p:sp>
      <p:sp>
        <p:nvSpPr>
          <p:cNvPr id="32" name="矩形 31"/>
          <p:cNvSpPr/>
          <p:nvPr/>
        </p:nvSpPr>
        <p:spPr>
          <a:xfrm>
            <a:off x="548640" y="2908620"/>
            <a:ext cx="1402080" cy="256704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400" dirty="0">
              <a:solidFill>
                <a:schemeClr val="tx1"/>
              </a:solidFill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599065" y="5613312"/>
            <a:ext cx="1300274" cy="4602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</a:rPr>
              <a:t>Placement</a:t>
            </a:r>
            <a:endParaRPr lang="zh-TW" altLang="en-US" sz="1400" dirty="0">
              <a:solidFill>
                <a:schemeClr val="tx1"/>
              </a:solidFill>
            </a:endParaRPr>
          </a:p>
        </p:txBody>
      </p:sp>
      <p:sp>
        <p:nvSpPr>
          <p:cNvPr id="17" name="內容版面配置區 2"/>
          <p:cNvSpPr>
            <a:spLocks noGrp="1"/>
          </p:cNvSpPr>
          <p:nvPr>
            <p:ph idx="1"/>
          </p:nvPr>
        </p:nvSpPr>
        <p:spPr>
          <a:xfrm>
            <a:off x="2470945" y="1424042"/>
            <a:ext cx="8288496" cy="1346926"/>
          </a:xfrm>
        </p:spPr>
        <p:txBody>
          <a:bodyPr>
            <a:normAutofit/>
          </a:bodyPr>
          <a:lstStyle/>
          <a:p>
            <a:pPr>
              <a:buFont typeface="+mj-lt"/>
              <a:buAutoNum type="alphaUcPeriod"/>
            </a:pPr>
            <a:r>
              <a:rPr lang="en-US" altLang="zh-TW" dirty="0"/>
              <a:t>Create physical-only pad cells</a:t>
            </a:r>
          </a:p>
          <a:p>
            <a:pPr>
              <a:buFont typeface="+mj-lt"/>
              <a:buAutoNum type="alphaUcPeriod"/>
            </a:pPr>
            <a:r>
              <a:rPr lang="en-US" altLang="zh-TW" dirty="0"/>
              <a:t>Specify pad cell locations (io.tdf)</a:t>
            </a:r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22" name="矩形 21"/>
          <p:cNvSpPr/>
          <p:nvPr/>
        </p:nvSpPr>
        <p:spPr>
          <a:xfrm>
            <a:off x="599065" y="5055051"/>
            <a:ext cx="1300274" cy="34906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</a:rPr>
              <a:t>IR drop</a:t>
            </a:r>
            <a:endParaRPr lang="zh-TW" altLang="en-US" sz="1400" dirty="0">
              <a:solidFill>
                <a:schemeClr val="tx1"/>
              </a:solidFill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599065" y="4590275"/>
            <a:ext cx="1300751" cy="4008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</a:rPr>
              <a:t>power network</a:t>
            </a:r>
            <a:endParaRPr lang="zh-TW" altLang="en-US" sz="1400" dirty="0">
              <a:solidFill>
                <a:schemeClr val="tx1"/>
              </a:solidFill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599543" y="4163209"/>
            <a:ext cx="1300274" cy="34906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</a:rPr>
              <a:t>congestion</a:t>
            </a:r>
            <a:endParaRPr lang="zh-TW" altLang="en-US" sz="1400" dirty="0">
              <a:solidFill>
                <a:schemeClr val="tx1"/>
              </a:solidFill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599543" y="3648075"/>
            <a:ext cx="1311552" cy="44283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</a:rPr>
              <a:t>Course placement</a:t>
            </a:r>
            <a:endParaRPr lang="zh-TW" altLang="en-US" sz="1400" dirty="0">
              <a:solidFill>
                <a:schemeClr val="tx1"/>
              </a:solidFill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599543" y="3230182"/>
            <a:ext cx="1300274" cy="349068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</a:rPr>
              <a:t>Floor Plan</a:t>
            </a:r>
            <a:endParaRPr lang="zh-TW" altLang="en-US" sz="1400" dirty="0">
              <a:solidFill>
                <a:schemeClr val="tx1"/>
              </a:solidFill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549825" y="2953183"/>
            <a:ext cx="13612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/>
              <a:t>Design Planning</a:t>
            </a:r>
            <a:endParaRPr lang="zh-TW" altLang="en-US" sz="1200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0944" y="2310711"/>
            <a:ext cx="6378416" cy="237478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右大括弧 7"/>
          <p:cNvSpPr/>
          <p:nvPr/>
        </p:nvSpPr>
        <p:spPr>
          <a:xfrm>
            <a:off x="8016240" y="3648076"/>
            <a:ext cx="254000" cy="639444"/>
          </a:xfrm>
          <a:prstGeom prst="rightBrac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/>
          <p:cNvSpPr txBox="1"/>
          <p:nvPr/>
        </p:nvSpPr>
        <p:spPr>
          <a:xfrm>
            <a:off x="8270240" y="3783132"/>
            <a:ext cx="1450718" cy="30777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zh-TW" altLang="en-US" sz="1400" dirty="0">
                <a:solidFill>
                  <a:srgbClr val="FF0000"/>
                </a:solidFill>
              </a:rPr>
              <a:t>設定四個</a:t>
            </a:r>
            <a:r>
              <a:rPr lang="en-US" altLang="zh-TW" sz="1400" dirty="0">
                <a:solidFill>
                  <a:srgbClr val="FF0000"/>
                </a:solidFill>
              </a:rPr>
              <a:t>corner</a:t>
            </a:r>
          </a:p>
        </p:txBody>
      </p:sp>
      <p:sp>
        <p:nvSpPr>
          <p:cNvPr id="11" name="橢圓 10"/>
          <p:cNvSpPr/>
          <p:nvPr/>
        </p:nvSpPr>
        <p:spPr>
          <a:xfrm>
            <a:off x="6797040" y="4400695"/>
            <a:ext cx="762000" cy="34906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橢圓 11"/>
          <p:cNvSpPr/>
          <p:nvPr/>
        </p:nvSpPr>
        <p:spPr>
          <a:xfrm>
            <a:off x="8429625" y="2474783"/>
            <a:ext cx="304800" cy="25808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/>
          <p:cNvSpPr txBox="1"/>
          <p:nvPr/>
        </p:nvSpPr>
        <p:spPr>
          <a:xfrm>
            <a:off x="8790434" y="2486025"/>
            <a:ext cx="10567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>
                <a:solidFill>
                  <a:srgbClr val="FF0000"/>
                </a:solidFill>
              </a:rPr>
              <a:t>DGZ: Digital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37" name="橢圓 36"/>
          <p:cNvSpPr/>
          <p:nvPr/>
        </p:nvSpPr>
        <p:spPr>
          <a:xfrm>
            <a:off x="8278366" y="2709494"/>
            <a:ext cx="190500" cy="19653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文字方塊 37"/>
          <p:cNvSpPr txBox="1"/>
          <p:nvPr/>
        </p:nvSpPr>
        <p:spPr>
          <a:xfrm>
            <a:off x="8790434" y="2667247"/>
            <a:ext cx="9818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>
                <a:solidFill>
                  <a:srgbClr val="FF0000"/>
                </a:solidFill>
              </a:rPr>
              <a:t>1: core pad</a:t>
            </a:r>
          </a:p>
          <a:p>
            <a:r>
              <a:rPr lang="en-US" altLang="zh-TW" sz="1200" dirty="0">
                <a:solidFill>
                  <a:srgbClr val="FF0000"/>
                </a:solidFill>
              </a:rPr>
              <a:t>2: IO pad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15" name="橢圓 14"/>
          <p:cNvSpPr/>
          <p:nvPr/>
        </p:nvSpPr>
        <p:spPr>
          <a:xfrm>
            <a:off x="6124575" y="2855385"/>
            <a:ext cx="361950" cy="24976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文字方塊 28"/>
          <p:cNvSpPr txBox="1"/>
          <p:nvPr/>
        </p:nvSpPr>
        <p:spPr>
          <a:xfrm>
            <a:off x="6428727" y="2919599"/>
            <a:ext cx="18694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>
                <a:solidFill>
                  <a:srgbClr val="FF0000"/>
                </a:solidFill>
              </a:rPr>
              <a:t>TSMC</a:t>
            </a:r>
            <a:r>
              <a:rPr lang="zh-TW" altLang="en-US" sz="1200" dirty="0">
                <a:solidFill>
                  <a:srgbClr val="FF0000"/>
                </a:solidFill>
              </a:rPr>
              <a:t>有一個</a:t>
            </a:r>
            <a:r>
              <a:rPr lang="en-US" altLang="zh-TW" sz="1200" dirty="0">
                <a:solidFill>
                  <a:srgbClr val="FF0000"/>
                </a:solidFill>
              </a:rPr>
              <a:t>IO</a:t>
            </a:r>
            <a:r>
              <a:rPr lang="zh-TW" altLang="en-US" sz="1200" dirty="0">
                <a:solidFill>
                  <a:srgbClr val="FF0000"/>
                </a:solidFill>
              </a:rPr>
              <a:t>要用</a:t>
            </a:r>
            <a:r>
              <a:rPr lang="en-US" altLang="zh-TW" sz="1200" dirty="0">
                <a:solidFill>
                  <a:srgbClr val="FF0000"/>
                </a:solidFill>
              </a:rPr>
              <a:t>POC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39" name="文字方塊 38"/>
          <p:cNvSpPr txBox="1"/>
          <p:nvPr/>
        </p:nvSpPr>
        <p:spPr>
          <a:xfrm>
            <a:off x="2470944" y="4829329"/>
            <a:ext cx="49911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zh-TW" altLang="en-US" dirty="0"/>
              <a:t>補充</a:t>
            </a:r>
            <a:endParaRPr lang="en-US" altLang="zh-TW" dirty="0"/>
          </a:p>
          <a:p>
            <a:r>
              <a:rPr lang="en-US" altLang="zh-TW" dirty="0"/>
              <a:t>IO power pad</a:t>
            </a:r>
            <a:r>
              <a:rPr lang="zh-TW" altLang="en-US" dirty="0"/>
              <a:t> 擺放要四邊平均且交錯擺放。</a:t>
            </a:r>
            <a:endParaRPr lang="en-US" altLang="zh-TW" dirty="0"/>
          </a:p>
          <a:p>
            <a:r>
              <a:rPr lang="en-US" altLang="zh-TW" dirty="0">
                <a:solidFill>
                  <a:srgbClr val="FF0000"/>
                </a:solidFill>
              </a:rPr>
              <a:t>(Shielding)</a:t>
            </a:r>
          </a:p>
        </p:txBody>
      </p:sp>
      <p:sp>
        <p:nvSpPr>
          <p:cNvPr id="40" name="矩形 39"/>
          <p:cNvSpPr/>
          <p:nvPr/>
        </p:nvSpPr>
        <p:spPr>
          <a:xfrm>
            <a:off x="599065" y="6211221"/>
            <a:ext cx="1300274" cy="4602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</a:rPr>
              <a:t>CTS</a:t>
            </a:r>
            <a:endParaRPr lang="zh-TW" altLang="en-US" sz="1400" dirty="0">
              <a:solidFill>
                <a:schemeClr val="tx1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7A5AD-5AEC-42D0-A3BE-F46B40576360}" type="slidenum">
              <a:rPr lang="en-US" altLang="zh-TW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81808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11174" y="298212"/>
            <a:ext cx="10248266" cy="705394"/>
          </a:xfrm>
        </p:spPr>
        <p:txBody>
          <a:bodyPr/>
          <a:lstStyle/>
          <a:p>
            <a:r>
              <a:rPr lang="en-US" altLang="zh-TW" dirty="0" err="1"/>
              <a:t>io.tdf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8610" y="3126810"/>
            <a:ext cx="7136553" cy="3439551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76" name="群組 75"/>
          <p:cNvGrpSpPr/>
          <p:nvPr/>
        </p:nvGrpSpPr>
        <p:grpSpPr>
          <a:xfrm>
            <a:off x="4143239" y="270887"/>
            <a:ext cx="3467293" cy="2706619"/>
            <a:chOff x="3672189" y="129896"/>
            <a:chExt cx="3467293" cy="2706619"/>
          </a:xfrm>
        </p:grpSpPr>
        <p:grpSp>
          <p:nvGrpSpPr>
            <p:cNvPr id="61" name="群組 60"/>
            <p:cNvGrpSpPr/>
            <p:nvPr/>
          </p:nvGrpSpPr>
          <p:grpSpPr>
            <a:xfrm>
              <a:off x="4306024" y="550368"/>
              <a:ext cx="2091510" cy="1923057"/>
              <a:chOff x="4321263" y="769976"/>
              <a:chExt cx="2091510" cy="1923057"/>
            </a:xfrm>
          </p:grpSpPr>
          <p:sp>
            <p:nvSpPr>
              <p:cNvPr id="5" name="矩形 4"/>
              <p:cNvSpPr/>
              <p:nvPr/>
            </p:nvSpPr>
            <p:spPr>
              <a:xfrm>
                <a:off x="4328160" y="772160"/>
                <a:ext cx="2062480" cy="1920240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1" name="矩形 20"/>
              <p:cNvSpPr/>
              <p:nvPr/>
            </p:nvSpPr>
            <p:spPr>
              <a:xfrm>
                <a:off x="4953000" y="1327962"/>
                <a:ext cx="812800" cy="808636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>
                    <a:solidFill>
                      <a:schemeClr val="tx1"/>
                    </a:solidFill>
                  </a:rPr>
                  <a:t>core area</a:t>
                </a:r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8" name="直線接點 7"/>
              <p:cNvCxnSpPr/>
              <p:nvPr/>
            </p:nvCxnSpPr>
            <p:spPr>
              <a:xfrm flipV="1">
                <a:off x="4328160" y="1327962"/>
                <a:ext cx="2043430" cy="1728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" name="直線接點 28"/>
              <p:cNvCxnSpPr/>
              <p:nvPr/>
            </p:nvCxnSpPr>
            <p:spPr>
              <a:xfrm flipV="1">
                <a:off x="4331970" y="2138680"/>
                <a:ext cx="2039620" cy="635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" name="直線接點 30"/>
              <p:cNvCxnSpPr/>
              <p:nvPr/>
            </p:nvCxnSpPr>
            <p:spPr>
              <a:xfrm>
                <a:off x="4949190" y="781050"/>
                <a:ext cx="9120" cy="1904771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" name="直線接點 32"/>
              <p:cNvCxnSpPr/>
              <p:nvPr/>
            </p:nvCxnSpPr>
            <p:spPr>
              <a:xfrm>
                <a:off x="5760260" y="772160"/>
                <a:ext cx="9120" cy="1904771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0" name="矩形 19"/>
              <p:cNvSpPr/>
              <p:nvPr/>
            </p:nvSpPr>
            <p:spPr>
              <a:xfrm>
                <a:off x="4328160" y="1327962"/>
                <a:ext cx="621030" cy="45719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4" name="矩形 33"/>
              <p:cNvSpPr/>
              <p:nvPr/>
            </p:nvSpPr>
            <p:spPr>
              <a:xfrm>
                <a:off x="4328160" y="1483611"/>
                <a:ext cx="621030" cy="45719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5" name="矩形 34"/>
              <p:cNvSpPr/>
              <p:nvPr/>
            </p:nvSpPr>
            <p:spPr>
              <a:xfrm>
                <a:off x="4328160" y="1639260"/>
                <a:ext cx="621030" cy="45719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7" name="矩形 36"/>
              <p:cNvSpPr/>
              <p:nvPr/>
            </p:nvSpPr>
            <p:spPr>
              <a:xfrm>
                <a:off x="4327930" y="1791210"/>
                <a:ext cx="621030" cy="45719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8" name="矩形 37"/>
              <p:cNvSpPr/>
              <p:nvPr/>
            </p:nvSpPr>
            <p:spPr>
              <a:xfrm>
                <a:off x="4327930" y="1946859"/>
                <a:ext cx="621030" cy="45719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9" name="矩形 38"/>
              <p:cNvSpPr/>
              <p:nvPr/>
            </p:nvSpPr>
            <p:spPr>
              <a:xfrm>
                <a:off x="4331970" y="2102741"/>
                <a:ext cx="621030" cy="45719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0" name="矩形 39"/>
              <p:cNvSpPr/>
              <p:nvPr/>
            </p:nvSpPr>
            <p:spPr>
              <a:xfrm>
                <a:off x="5764529" y="1318182"/>
                <a:ext cx="621030" cy="45719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1" name="矩形 40"/>
              <p:cNvSpPr/>
              <p:nvPr/>
            </p:nvSpPr>
            <p:spPr>
              <a:xfrm>
                <a:off x="5764529" y="1473831"/>
                <a:ext cx="621030" cy="45719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2" name="矩形 41"/>
              <p:cNvSpPr/>
              <p:nvPr/>
            </p:nvSpPr>
            <p:spPr>
              <a:xfrm>
                <a:off x="5764529" y="1629480"/>
                <a:ext cx="621030" cy="45719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3" name="矩形 42"/>
              <p:cNvSpPr/>
              <p:nvPr/>
            </p:nvSpPr>
            <p:spPr>
              <a:xfrm>
                <a:off x="5764299" y="1781430"/>
                <a:ext cx="621030" cy="45719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4" name="矩形 43"/>
              <p:cNvSpPr/>
              <p:nvPr/>
            </p:nvSpPr>
            <p:spPr>
              <a:xfrm>
                <a:off x="5764299" y="1937079"/>
                <a:ext cx="621030" cy="45719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5" name="矩形 44"/>
              <p:cNvSpPr/>
              <p:nvPr/>
            </p:nvSpPr>
            <p:spPr>
              <a:xfrm>
                <a:off x="5768339" y="2092961"/>
                <a:ext cx="621030" cy="45719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6" name="矩形 45"/>
              <p:cNvSpPr/>
              <p:nvPr/>
            </p:nvSpPr>
            <p:spPr>
              <a:xfrm rot="5400000">
                <a:off x="4695494" y="1027280"/>
                <a:ext cx="554149" cy="47220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7" name="矩形 46"/>
              <p:cNvSpPr/>
              <p:nvPr/>
            </p:nvSpPr>
            <p:spPr>
              <a:xfrm rot="5400000">
                <a:off x="4848825" y="1025625"/>
                <a:ext cx="554149" cy="47220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8" name="矩形 47"/>
              <p:cNvSpPr/>
              <p:nvPr/>
            </p:nvSpPr>
            <p:spPr>
              <a:xfrm rot="5400000">
                <a:off x="5001442" y="1028472"/>
                <a:ext cx="554149" cy="47220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9" name="矩形 48"/>
              <p:cNvSpPr/>
              <p:nvPr/>
            </p:nvSpPr>
            <p:spPr>
              <a:xfrm rot="5400000">
                <a:off x="5154773" y="1026817"/>
                <a:ext cx="554149" cy="47220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50" name="矩形 49"/>
              <p:cNvSpPr/>
              <p:nvPr/>
            </p:nvSpPr>
            <p:spPr>
              <a:xfrm rot="5400000">
                <a:off x="5306475" y="1025096"/>
                <a:ext cx="554149" cy="47220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51" name="矩形 50"/>
              <p:cNvSpPr/>
              <p:nvPr/>
            </p:nvSpPr>
            <p:spPr>
              <a:xfrm rot="5400000">
                <a:off x="5459806" y="1023441"/>
                <a:ext cx="554149" cy="47220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52" name="矩形 51"/>
              <p:cNvSpPr/>
              <p:nvPr/>
            </p:nvSpPr>
            <p:spPr>
              <a:xfrm rot="5400000">
                <a:off x="4704383" y="2391157"/>
                <a:ext cx="554149" cy="47220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53" name="矩形 52"/>
              <p:cNvSpPr/>
              <p:nvPr/>
            </p:nvSpPr>
            <p:spPr>
              <a:xfrm rot="5400000">
                <a:off x="4857714" y="2389502"/>
                <a:ext cx="554149" cy="47220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54" name="矩形 53"/>
              <p:cNvSpPr/>
              <p:nvPr/>
            </p:nvSpPr>
            <p:spPr>
              <a:xfrm rot="5400000">
                <a:off x="5010331" y="2392349"/>
                <a:ext cx="554149" cy="47220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55" name="矩形 54"/>
              <p:cNvSpPr/>
              <p:nvPr/>
            </p:nvSpPr>
            <p:spPr>
              <a:xfrm rot="5400000">
                <a:off x="5163662" y="2390694"/>
                <a:ext cx="554149" cy="47220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56" name="矩形 55"/>
              <p:cNvSpPr/>
              <p:nvPr/>
            </p:nvSpPr>
            <p:spPr>
              <a:xfrm rot="5400000">
                <a:off x="5315364" y="2388973"/>
                <a:ext cx="554149" cy="47220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57" name="矩形 56"/>
              <p:cNvSpPr/>
              <p:nvPr/>
            </p:nvSpPr>
            <p:spPr>
              <a:xfrm rot="5400000">
                <a:off x="5473772" y="2390670"/>
                <a:ext cx="554149" cy="47220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5" name="文字方塊 24"/>
              <p:cNvSpPr txBox="1"/>
              <p:nvPr/>
            </p:nvSpPr>
            <p:spPr>
              <a:xfrm>
                <a:off x="4343205" y="2317237"/>
                <a:ext cx="599844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800" dirty="0"/>
                  <a:t>cornerLL</a:t>
                </a:r>
                <a:endParaRPr lang="zh-TW" altLang="en-US" sz="800" dirty="0"/>
              </a:p>
            </p:txBody>
          </p:sp>
          <p:sp>
            <p:nvSpPr>
              <p:cNvPr id="58" name="文字方塊 57"/>
              <p:cNvSpPr txBox="1"/>
              <p:nvPr/>
            </p:nvSpPr>
            <p:spPr>
              <a:xfrm>
                <a:off x="5789255" y="2317237"/>
                <a:ext cx="614271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800" dirty="0"/>
                  <a:t>cornerLR</a:t>
                </a:r>
                <a:endParaRPr lang="zh-TW" altLang="en-US" sz="800" dirty="0"/>
              </a:p>
            </p:txBody>
          </p:sp>
          <p:sp>
            <p:nvSpPr>
              <p:cNvPr id="59" name="文字方塊 58"/>
              <p:cNvSpPr txBox="1"/>
              <p:nvPr/>
            </p:nvSpPr>
            <p:spPr>
              <a:xfrm>
                <a:off x="5774457" y="945450"/>
                <a:ext cx="638316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800" dirty="0"/>
                  <a:t>cornerUR</a:t>
                </a:r>
                <a:endParaRPr lang="zh-TW" altLang="en-US" sz="800" dirty="0"/>
              </a:p>
            </p:txBody>
          </p:sp>
          <p:sp>
            <p:nvSpPr>
              <p:cNvPr id="60" name="文字方塊 59"/>
              <p:cNvSpPr txBox="1"/>
              <p:nvPr/>
            </p:nvSpPr>
            <p:spPr>
              <a:xfrm>
                <a:off x="4321263" y="946390"/>
                <a:ext cx="623889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800" dirty="0"/>
                  <a:t>cornerUL</a:t>
                </a:r>
                <a:endParaRPr lang="zh-TW" altLang="en-US" sz="800" dirty="0"/>
              </a:p>
            </p:txBody>
          </p:sp>
        </p:grpSp>
        <p:sp>
          <p:nvSpPr>
            <p:cNvPr id="62" name="文字方塊 61"/>
            <p:cNvSpPr txBox="1"/>
            <p:nvPr/>
          </p:nvSpPr>
          <p:spPr>
            <a:xfrm>
              <a:off x="3672189" y="1789795"/>
              <a:ext cx="62549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200" dirty="0">
                  <a:solidFill>
                    <a:srgbClr val="FF0000"/>
                  </a:solidFill>
                </a:rPr>
                <a:t>Side 1</a:t>
              </a:r>
              <a:endParaRPr lang="zh-TW" altLang="en-US" sz="1200" dirty="0">
                <a:solidFill>
                  <a:srgbClr val="FF0000"/>
                </a:solidFill>
              </a:endParaRPr>
            </a:p>
          </p:txBody>
        </p:sp>
        <p:sp>
          <p:nvSpPr>
            <p:cNvPr id="63" name="文字方塊 62"/>
            <p:cNvSpPr txBox="1"/>
            <p:nvPr/>
          </p:nvSpPr>
          <p:spPr>
            <a:xfrm>
              <a:off x="6513990" y="1789795"/>
              <a:ext cx="62549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200" dirty="0">
                  <a:solidFill>
                    <a:srgbClr val="FF0000"/>
                  </a:solidFill>
                </a:rPr>
                <a:t>Side 3</a:t>
              </a:r>
              <a:endParaRPr lang="zh-TW" altLang="en-US" sz="1200" dirty="0">
                <a:solidFill>
                  <a:srgbClr val="FF0000"/>
                </a:solidFill>
              </a:endParaRPr>
            </a:p>
          </p:txBody>
        </p:sp>
        <p:sp>
          <p:nvSpPr>
            <p:cNvPr id="64" name="文字方塊 63"/>
            <p:cNvSpPr txBox="1"/>
            <p:nvPr/>
          </p:nvSpPr>
          <p:spPr>
            <a:xfrm>
              <a:off x="4378887" y="220399"/>
              <a:ext cx="62549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200" dirty="0">
                  <a:solidFill>
                    <a:srgbClr val="FF0000"/>
                  </a:solidFill>
                </a:rPr>
                <a:t>Side 2</a:t>
              </a:r>
              <a:endParaRPr lang="zh-TW" altLang="en-US" sz="1200" dirty="0">
                <a:solidFill>
                  <a:srgbClr val="FF0000"/>
                </a:solidFill>
              </a:endParaRPr>
            </a:p>
          </p:txBody>
        </p:sp>
        <p:sp>
          <p:nvSpPr>
            <p:cNvPr id="65" name="文字方塊 64"/>
            <p:cNvSpPr txBox="1"/>
            <p:nvPr/>
          </p:nvSpPr>
          <p:spPr>
            <a:xfrm>
              <a:off x="4364337" y="2521552"/>
              <a:ext cx="62549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200" dirty="0">
                  <a:solidFill>
                    <a:srgbClr val="FF0000"/>
                  </a:solidFill>
                </a:rPr>
                <a:t>Side 4</a:t>
              </a:r>
              <a:endParaRPr lang="zh-TW" altLang="en-US" sz="1200" dirty="0">
                <a:solidFill>
                  <a:srgbClr val="FF0000"/>
                </a:solidFill>
              </a:endParaRPr>
            </a:p>
          </p:txBody>
        </p:sp>
        <p:sp>
          <p:nvSpPr>
            <p:cNvPr id="66" name="向下箭號 65"/>
            <p:cNvSpPr/>
            <p:nvPr/>
          </p:nvSpPr>
          <p:spPr>
            <a:xfrm flipV="1">
              <a:off x="3833457" y="1011917"/>
              <a:ext cx="298312" cy="729030"/>
            </a:xfrm>
            <a:prstGeom prst="downArrow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67" name="向下箭號 66"/>
            <p:cNvSpPr/>
            <p:nvPr/>
          </p:nvSpPr>
          <p:spPr>
            <a:xfrm flipV="1">
              <a:off x="6667327" y="1080936"/>
              <a:ext cx="299774" cy="648550"/>
            </a:xfrm>
            <a:prstGeom prst="downArrow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9" name="向下箭號 68"/>
            <p:cNvSpPr/>
            <p:nvPr/>
          </p:nvSpPr>
          <p:spPr>
            <a:xfrm rot="5400000" flipV="1">
              <a:off x="5217573" y="-86360"/>
              <a:ext cx="307330" cy="763729"/>
            </a:xfrm>
            <a:prstGeom prst="downArrow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0" name="向下箭號 69"/>
            <p:cNvSpPr/>
            <p:nvPr/>
          </p:nvSpPr>
          <p:spPr>
            <a:xfrm rot="5400000" flipV="1">
              <a:off x="5212477" y="2282963"/>
              <a:ext cx="320674" cy="760577"/>
            </a:xfrm>
            <a:prstGeom prst="downArrow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2" name="文字方塊 71"/>
            <p:cNvSpPr txBox="1"/>
            <p:nvPr/>
          </p:nvSpPr>
          <p:spPr>
            <a:xfrm flipV="1">
              <a:off x="3812785" y="1087942"/>
              <a:ext cx="353943" cy="677430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zh-TW" sz="1100" dirty="0"/>
                <a:t>1 2 3 4 5 </a:t>
              </a:r>
              <a:endParaRPr lang="zh-TW" altLang="en-US" sz="1100" dirty="0"/>
            </a:p>
          </p:txBody>
        </p:sp>
        <p:sp>
          <p:nvSpPr>
            <p:cNvPr id="73" name="文字方塊 72"/>
            <p:cNvSpPr txBox="1"/>
            <p:nvPr/>
          </p:nvSpPr>
          <p:spPr>
            <a:xfrm flipV="1">
              <a:off x="6646728" y="1080937"/>
              <a:ext cx="353943" cy="677430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zh-TW" sz="1100" dirty="0"/>
                <a:t>1 2 3 4 5 </a:t>
              </a:r>
              <a:endParaRPr lang="zh-TW" altLang="en-US" sz="1100" dirty="0"/>
            </a:p>
          </p:txBody>
        </p:sp>
        <p:sp>
          <p:nvSpPr>
            <p:cNvPr id="74" name="文字方塊 73"/>
            <p:cNvSpPr txBox="1"/>
            <p:nvPr/>
          </p:nvSpPr>
          <p:spPr>
            <a:xfrm rot="5400000" flipV="1">
              <a:off x="5129734" y="2320829"/>
              <a:ext cx="353943" cy="677430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zh-TW" sz="1100" dirty="0"/>
                <a:t>1 2 3 4 5 </a:t>
              </a:r>
              <a:endParaRPr lang="zh-TW" altLang="en-US" sz="1100" dirty="0"/>
            </a:p>
          </p:txBody>
        </p:sp>
        <p:sp>
          <p:nvSpPr>
            <p:cNvPr id="75" name="文字方塊 74"/>
            <p:cNvSpPr txBox="1"/>
            <p:nvPr/>
          </p:nvSpPr>
          <p:spPr>
            <a:xfrm rot="5400000" flipV="1">
              <a:off x="5129735" y="-31847"/>
              <a:ext cx="353943" cy="677430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zh-TW" sz="1100" dirty="0"/>
                <a:t>1 2 3 4 5 </a:t>
              </a:r>
              <a:endParaRPr lang="zh-TW" altLang="en-US" sz="1100" dirty="0"/>
            </a:p>
          </p:txBody>
        </p:sp>
      </p:grpSp>
      <p:sp>
        <p:nvSpPr>
          <p:cNvPr id="78" name="圓角矩形 77"/>
          <p:cNvSpPr/>
          <p:nvPr/>
        </p:nvSpPr>
        <p:spPr>
          <a:xfrm>
            <a:off x="4283835" y="3091682"/>
            <a:ext cx="566102" cy="113447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9" name="圓角矩形 78"/>
          <p:cNvSpPr/>
          <p:nvPr/>
        </p:nvSpPr>
        <p:spPr>
          <a:xfrm>
            <a:off x="5460422" y="3105955"/>
            <a:ext cx="688092" cy="113447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0" name="圓角矩形 79"/>
          <p:cNvSpPr/>
          <p:nvPr/>
        </p:nvSpPr>
        <p:spPr>
          <a:xfrm>
            <a:off x="6204347" y="3102826"/>
            <a:ext cx="566102" cy="113447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1" name="弧形向右箭號 80"/>
          <p:cNvSpPr/>
          <p:nvPr/>
        </p:nvSpPr>
        <p:spPr>
          <a:xfrm>
            <a:off x="3647145" y="2066413"/>
            <a:ext cx="520138" cy="1068552"/>
          </a:xfrm>
          <a:prstGeom prst="curvedRightArrow">
            <a:avLst>
              <a:gd name="adj1" fmla="val 17061"/>
              <a:gd name="adj2" fmla="val 50000"/>
              <a:gd name="adj3" fmla="val 2500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83" name="橢圓 82"/>
          <p:cNvSpPr/>
          <p:nvPr/>
        </p:nvSpPr>
        <p:spPr>
          <a:xfrm>
            <a:off x="6126685" y="1757683"/>
            <a:ext cx="815959" cy="38015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85" name="直線單箭頭接點 84"/>
          <p:cNvCxnSpPr>
            <a:stCxn id="83" idx="5"/>
          </p:cNvCxnSpPr>
          <p:nvPr/>
        </p:nvCxnSpPr>
        <p:spPr>
          <a:xfrm>
            <a:off x="6823150" y="2082168"/>
            <a:ext cx="1101650" cy="90327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7" name="圓角矩形 86"/>
          <p:cNvSpPr/>
          <p:nvPr/>
        </p:nvSpPr>
        <p:spPr>
          <a:xfrm>
            <a:off x="6841139" y="3007544"/>
            <a:ext cx="2720575" cy="121861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96" name="群組 95"/>
          <p:cNvGrpSpPr/>
          <p:nvPr/>
        </p:nvGrpSpPr>
        <p:grpSpPr>
          <a:xfrm>
            <a:off x="7583882" y="952058"/>
            <a:ext cx="2825010" cy="1878085"/>
            <a:chOff x="7850908" y="637534"/>
            <a:chExt cx="2825010" cy="1878085"/>
          </a:xfrm>
        </p:grpSpPr>
        <p:pic>
          <p:nvPicPr>
            <p:cNvPr id="88" name="圖片 87"/>
            <p:cNvPicPr>
              <a:picLocks noChangeAspect="1"/>
            </p:cNvPicPr>
            <p:nvPr/>
          </p:nvPicPr>
          <p:blipFill rotWithShape="1">
            <a:blip r:embed="rId3"/>
            <a:srcRect t="4506" r="823" b="7289"/>
            <a:stretch/>
          </p:blipFill>
          <p:spPr>
            <a:xfrm rot="16200000">
              <a:off x="8427933" y="1153176"/>
              <a:ext cx="1532872" cy="501588"/>
            </a:xfrm>
            <a:prstGeom prst="rect">
              <a:avLst/>
            </a:prstGeom>
          </p:spPr>
        </p:pic>
        <p:sp>
          <p:nvSpPr>
            <p:cNvPr id="89" name="文字方塊 88"/>
            <p:cNvSpPr txBox="1"/>
            <p:nvPr/>
          </p:nvSpPr>
          <p:spPr>
            <a:xfrm>
              <a:off x="9180572" y="2238620"/>
              <a:ext cx="149534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200" dirty="0">
                  <a:solidFill>
                    <a:srgbClr val="FF0000"/>
                  </a:solidFill>
                </a:rPr>
                <a:t>min_right_iospace</a:t>
              </a:r>
              <a:endParaRPr lang="zh-TW" altLang="en-US" sz="1200" dirty="0">
                <a:solidFill>
                  <a:srgbClr val="FF0000"/>
                </a:solidFill>
              </a:endParaRPr>
            </a:p>
          </p:txBody>
        </p:sp>
        <p:cxnSp>
          <p:nvCxnSpPr>
            <p:cNvPr id="92" name="直線單箭頭接點 91"/>
            <p:cNvCxnSpPr/>
            <p:nvPr/>
          </p:nvCxnSpPr>
          <p:spPr>
            <a:xfrm>
              <a:off x="9296748" y="2238620"/>
              <a:ext cx="187612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4" name="直線單箭頭接點 93"/>
            <p:cNvCxnSpPr/>
            <p:nvPr/>
          </p:nvCxnSpPr>
          <p:spPr>
            <a:xfrm>
              <a:off x="8905588" y="2238620"/>
              <a:ext cx="187612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95" name="文字方塊 94"/>
            <p:cNvSpPr txBox="1"/>
            <p:nvPr/>
          </p:nvSpPr>
          <p:spPr>
            <a:xfrm>
              <a:off x="7850908" y="2238619"/>
              <a:ext cx="138775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200" dirty="0">
                  <a:solidFill>
                    <a:srgbClr val="FF0000"/>
                  </a:solidFill>
                </a:rPr>
                <a:t>min_left_iospace</a:t>
              </a:r>
              <a:endParaRPr lang="zh-TW" altLang="en-US" sz="12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10" name="矩形 109"/>
          <p:cNvSpPr/>
          <p:nvPr/>
        </p:nvSpPr>
        <p:spPr>
          <a:xfrm>
            <a:off x="511174" y="1994453"/>
            <a:ext cx="1490346" cy="47301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1" name="矩形 110"/>
          <p:cNvSpPr/>
          <p:nvPr/>
        </p:nvSpPr>
        <p:spPr>
          <a:xfrm>
            <a:off x="511174" y="1424042"/>
            <a:ext cx="1490346" cy="3091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DC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12" name="矩形 111"/>
          <p:cNvSpPr/>
          <p:nvPr/>
        </p:nvSpPr>
        <p:spPr>
          <a:xfrm>
            <a:off x="599646" y="2310711"/>
            <a:ext cx="1300274" cy="4602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</a:rPr>
              <a:t>Design Setup</a:t>
            </a:r>
            <a:endParaRPr lang="zh-TW" altLang="en-US" sz="1400" dirty="0">
              <a:solidFill>
                <a:schemeClr val="tx1"/>
              </a:solidFill>
            </a:endParaRPr>
          </a:p>
        </p:txBody>
      </p:sp>
      <p:cxnSp>
        <p:nvCxnSpPr>
          <p:cNvPr id="113" name="直線單箭頭接點 112"/>
          <p:cNvCxnSpPr/>
          <p:nvPr/>
        </p:nvCxnSpPr>
        <p:spPr>
          <a:xfrm>
            <a:off x="1264920" y="1733196"/>
            <a:ext cx="0" cy="26561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4" name="文字方塊 113"/>
          <p:cNvSpPr txBox="1"/>
          <p:nvPr/>
        </p:nvSpPr>
        <p:spPr>
          <a:xfrm>
            <a:off x="980598" y="1994453"/>
            <a:ext cx="551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ICC</a:t>
            </a:r>
            <a:endParaRPr lang="zh-TW" altLang="en-US" dirty="0"/>
          </a:p>
        </p:txBody>
      </p:sp>
      <p:sp>
        <p:nvSpPr>
          <p:cNvPr id="115" name="矩形 114"/>
          <p:cNvSpPr/>
          <p:nvPr/>
        </p:nvSpPr>
        <p:spPr>
          <a:xfrm>
            <a:off x="548640" y="2908620"/>
            <a:ext cx="1402080" cy="256704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400" dirty="0">
              <a:solidFill>
                <a:schemeClr val="tx1"/>
              </a:solidFill>
            </a:endParaRPr>
          </a:p>
        </p:txBody>
      </p:sp>
      <p:sp>
        <p:nvSpPr>
          <p:cNvPr id="116" name="矩形 115"/>
          <p:cNvSpPr/>
          <p:nvPr/>
        </p:nvSpPr>
        <p:spPr>
          <a:xfrm>
            <a:off x="599065" y="5613312"/>
            <a:ext cx="1300274" cy="4602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</a:rPr>
              <a:t>Placement</a:t>
            </a:r>
            <a:endParaRPr lang="zh-TW" altLang="en-US" sz="1400" dirty="0">
              <a:solidFill>
                <a:schemeClr val="tx1"/>
              </a:solidFill>
            </a:endParaRPr>
          </a:p>
        </p:txBody>
      </p:sp>
      <p:sp>
        <p:nvSpPr>
          <p:cNvPr id="117" name="矩形 116"/>
          <p:cNvSpPr/>
          <p:nvPr/>
        </p:nvSpPr>
        <p:spPr>
          <a:xfrm>
            <a:off x="599065" y="5055051"/>
            <a:ext cx="1300274" cy="34906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</a:rPr>
              <a:t>IR drop</a:t>
            </a:r>
            <a:endParaRPr lang="zh-TW" altLang="en-US" sz="1400" dirty="0">
              <a:solidFill>
                <a:schemeClr val="tx1"/>
              </a:solidFill>
            </a:endParaRPr>
          </a:p>
        </p:txBody>
      </p:sp>
      <p:sp>
        <p:nvSpPr>
          <p:cNvPr id="118" name="矩形 117"/>
          <p:cNvSpPr/>
          <p:nvPr/>
        </p:nvSpPr>
        <p:spPr>
          <a:xfrm>
            <a:off x="599065" y="4590275"/>
            <a:ext cx="1300751" cy="4008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</a:rPr>
              <a:t>power network</a:t>
            </a:r>
            <a:endParaRPr lang="zh-TW" altLang="en-US" sz="1400" dirty="0">
              <a:solidFill>
                <a:schemeClr val="tx1"/>
              </a:solidFill>
            </a:endParaRPr>
          </a:p>
        </p:txBody>
      </p:sp>
      <p:sp>
        <p:nvSpPr>
          <p:cNvPr id="119" name="矩形 118"/>
          <p:cNvSpPr/>
          <p:nvPr/>
        </p:nvSpPr>
        <p:spPr>
          <a:xfrm>
            <a:off x="599543" y="4163209"/>
            <a:ext cx="1300274" cy="34906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</a:rPr>
              <a:t>congestion</a:t>
            </a:r>
            <a:endParaRPr lang="zh-TW" altLang="en-US" sz="1400" dirty="0">
              <a:solidFill>
                <a:schemeClr val="tx1"/>
              </a:solidFill>
            </a:endParaRPr>
          </a:p>
        </p:txBody>
      </p:sp>
      <p:sp>
        <p:nvSpPr>
          <p:cNvPr id="120" name="矩形 119"/>
          <p:cNvSpPr/>
          <p:nvPr/>
        </p:nvSpPr>
        <p:spPr>
          <a:xfrm>
            <a:off x="599543" y="3648075"/>
            <a:ext cx="1311552" cy="44283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</a:rPr>
              <a:t>Course placement</a:t>
            </a:r>
            <a:endParaRPr lang="zh-TW" altLang="en-US" sz="1400" dirty="0">
              <a:solidFill>
                <a:schemeClr val="tx1"/>
              </a:solidFill>
            </a:endParaRPr>
          </a:p>
        </p:txBody>
      </p:sp>
      <p:sp>
        <p:nvSpPr>
          <p:cNvPr id="121" name="矩形 120"/>
          <p:cNvSpPr/>
          <p:nvPr/>
        </p:nvSpPr>
        <p:spPr>
          <a:xfrm>
            <a:off x="599543" y="3230182"/>
            <a:ext cx="1300274" cy="349068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</a:rPr>
              <a:t>Floor Plan</a:t>
            </a:r>
            <a:endParaRPr lang="zh-TW" altLang="en-US" sz="1400" dirty="0">
              <a:solidFill>
                <a:schemeClr val="tx1"/>
              </a:solidFill>
            </a:endParaRPr>
          </a:p>
        </p:txBody>
      </p:sp>
      <p:sp>
        <p:nvSpPr>
          <p:cNvPr id="122" name="文字方塊 121"/>
          <p:cNvSpPr txBox="1"/>
          <p:nvPr/>
        </p:nvSpPr>
        <p:spPr>
          <a:xfrm>
            <a:off x="549825" y="2953183"/>
            <a:ext cx="13612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/>
              <a:t>Design Planning</a:t>
            </a:r>
            <a:endParaRPr lang="zh-TW" altLang="en-US" sz="1200" dirty="0"/>
          </a:p>
        </p:txBody>
      </p:sp>
      <p:sp>
        <p:nvSpPr>
          <p:cNvPr id="123" name="矩形 122"/>
          <p:cNvSpPr/>
          <p:nvPr/>
        </p:nvSpPr>
        <p:spPr>
          <a:xfrm>
            <a:off x="599065" y="6211221"/>
            <a:ext cx="1300274" cy="4602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</a:rPr>
              <a:t>CTS</a:t>
            </a:r>
            <a:endParaRPr lang="zh-TW" alt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3522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11174" y="298212"/>
            <a:ext cx="10248266" cy="705394"/>
          </a:xfrm>
        </p:spPr>
        <p:txBody>
          <a:bodyPr/>
          <a:lstStyle/>
          <a:p>
            <a:r>
              <a:rPr lang="en-US" altLang="zh-TW" dirty="0"/>
              <a:t>Create Starting Floorplan </a:t>
            </a:r>
            <a:r>
              <a:rPr lang="en-US" altLang="zh-TW" dirty="0">
                <a:solidFill>
                  <a:srgbClr val="FF0000"/>
                </a:solidFill>
              </a:rPr>
              <a:t>(T18)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4" name="內容版面配置區 3"/>
          <p:cNvSpPr>
            <a:spLocks noGrp="1"/>
          </p:cNvSpPr>
          <p:nvPr>
            <p:ph idx="1"/>
          </p:nvPr>
        </p:nvSpPr>
        <p:spPr>
          <a:xfrm>
            <a:off x="2331672" y="1424042"/>
            <a:ext cx="6944746" cy="776233"/>
          </a:xfrm>
        </p:spPr>
        <p:txBody>
          <a:bodyPr/>
          <a:lstStyle/>
          <a:p>
            <a:pPr>
              <a:buFont typeface="+mj-lt"/>
              <a:buAutoNum type="alphaUcPeriod" startAt="3"/>
            </a:pPr>
            <a:r>
              <a:rPr lang="en-US" altLang="zh-TW" dirty="0"/>
              <a:t>Initialize the floorplan</a:t>
            </a:r>
          </a:p>
          <a:p>
            <a:pPr>
              <a:buFont typeface="+mj-lt"/>
              <a:buAutoNum type="alphaUcPeriod" startAt="3"/>
            </a:pPr>
            <a:r>
              <a:rPr lang="en-US" altLang="zh-TW" dirty="0"/>
              <a:t>Insert pad filler cells</a:t>
            </a:r>
          </a:p>
          <a:p>
            <a:pPr>
              <a:buFont typeface="+mj-lt"/>
              <a:buAutoNum type="alphaUcPeriod" startAt="3"/>
            </a:pPr>
            <a:endParaRPr lang="en-US" altLang="zh-TW" dirty="0"/>
          </a:p>
          <a:p>
            <a:pPr>
              <a:buFont typeface="+mj-lt"/>
              <a:buAutoNum type="alphaUcPeriod" startAt="3"/>
            </a:pPr>
            <a:endParaRPr lang="en-US" altLang="zh-TW" dirty="0"/>
          </a:p>
          <a:p>
            <a:pPr>
              <a:buFont typeface="+mj-lt"/>
              <a:buAutoNum type="alphaUcPeriod" startAt="3"/>
            </a:pP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2472" y="2340834"/>
            <a:ext cx="9374553" cy="43013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1" name="內容版面配置區 3"/>
          <p:cNvSpPr txBox="1">
            <a:spLocks/>
          </p:cNvSpPr>
          <p:nvPr/>
        </p:nvSpPr>
        <p:spPr>
          <a:xfrm>
            <a:off x="2382472" y="3191133"/>
            <a:ext cx="6944746" cy="32668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lang="zh-TW"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lang="zh-TW"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lang="zh-TW"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lang="zh-TW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lang="zh-TW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lang="zh-TW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lang="zh-TW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lang="zh-TW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lang="zh-TW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core utilization =</a:t>
            </a:r>
          </a:p>
          <a:p>
            <a:endParaRPr lang="en-US" altLang="zh-TW" dirty="0"/>
          </a:p>
          <a:p>
            <a:r>
              <a:rPr lang="en-US" altLang="zh-TW" dirty="0"/>
              <a:t>pad</a:t>
            </a:r>
            <a:r>
              <a:rPr lang="zh-TW" altLang="en-US" dirty="0"/>
              <a:t>間有空隙會導致開路，必須放</a:t>
            </a:r>
            <a:r>
              <a:rPr lang="en-US" altLang="zh-TW" dirty="0"/>
              <a:t> pad filler cells</a:t>
            </a:r>
            <a:r>
              <a:rPr lang="zh-TW" altLang="en-US" dirty="0"/>
              <a:t>接起來。</a:t>
            </a:r>
            <a:endParaRPr lang="en-US" altLang="zh-TW" dirty="0"/>
          </a:p>
          <a:p>
            <a:endParaRPr lang="en-US" altLang="zh-TW" dirty="0"/>
          </a:p>
          <a:p>
            <a:pPr>
              <a:buFont typeface="+mj-lt"/>
              <a:buAutoNum type="alphaUcPeriod" startAt="3"/>
            </a:pPr>
            <a:endParaRPr lang="en-US" altLang="zh-TW" dirty="0"/>
          </a:p>
          <a:p>
            <a:pPr>
              <a:buFont typeface="+mj-lt"/>
              <a:buAutoNum type="alphaUcPeriod" startAt="3"/>
            </a:pPr>
            <a:endParaRPr lang="en-US" altLang="en-US" dirty="0"/>
          </a:p>
        </p:txBody>
      </p:sp>
      <p:sp>
        <p:nvSpPr>
          <p:cNvPr id="6" name="橢圓 5"/>
          <p:cNvSpPr/>
          <p:nvPr/>
        </p:nvSpPr>
        <p:spPr>
          <a:xfrm>
            <a:off x="7620000" y="2412511"/>
            <a:ext cx="285750" cy="25665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/>
          <p:cNvSpPr txBox="1"/>
          <p:nvPr/>
        </p:nvSpPr>
        <p:spPr>
          <a:xfrm>
            <a:off x="6705600" y="1883178"/>
            <a:ext cx="4765664" cy="276999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TW" sz="1200" dirty="0">
                <a:solidFill>
                  <a:srgbClr val="FF0000"/>
                </a:solidFill>
              </a:rPr>
              <a:t>core</a:t>
            </a:r>
            <a:r>
              <a:rPr lang="zh-TW" altLang="en-US" sz="1200" dirty="0">
                <a:solidFill>
                  <a:srgbClr val="FF0000"/>
                </a:solidFill>
              </a:rPr>
              <a:t>跟</a:t>
            </a:r>
            <a:r>
              <a:rPr lang="en-US" altLang="zh-TW" sz="1200" dirty="0">
                <a:solidFill>
                  <a:srgbClr val="FF0000"/>
                </a:solidFill>
              </a:rPr>
              <a:t>pad</a:t>
            </a:r>
            <a:r>
              <a:rPr lang="zh-TW" altLang="en-US" sz="1200" dirty="0">
                <a:solidFill>
                  <a:srgbClr val="FF0000"/>
                </a:solidFill>
              </a:rPr>
              <a:t>的空隙</a:t>
            </a:r>
            <a:r>
              <a:rPr lang="en-US" altLang="zh-TW" sz="1200" dirty="0">
                <a:solidFill>
                  <a:srgbClr val="FF0000"/>
                </a:solidFill>
              </a:rPr>
              <a:t>=</a:t>
            </a:r>
            <a:r>
              <a:rPr lang="zh-TW" altLang="en-US" sz="1200" dirty="0">
                <a:solidFill>
                  <a:srgbClr val="FF0000"/>
                </a:solidFill>
              </a:rPr>
              <a:t>長</a:t>
            </a:r>
            <a:r>
              <a:rPr lang="en-US" altLang="zh-TW" sz="1200" dirty="0">
                <a:solidFill>
                  <a:srgbClr val="FF0000"/>
                </a:solidFill>
              </a:rPr>
              <a:t>power ring</a:t>
            </a:r>
            <a:r>
              <a:rPr lang="zh-TW" altLang="en-US" sz="1200" dirty="0">
                <a:solidFill>
                  <a:srgbClr val="FF0000"/>
                </a:solidFill>
              </a:rPr>
              <a:t>的地方 </a:t>
            </a:r>
            <a:r>
              <a:rPr lang="en-US" altLang="zh-TW" sz="1200" dirty="0">
                <a:solidFill>
                  <a:srgbClr val="FF0000"/>
                </a:solidFill>
              </a:rPr>
              <a:t>; </a:t>
            </a:r>
            <a:r>
              <a:rPr lang="zh-TW" altLang="en-US" sz="1200" dirty="0">
                <a:solidFill>
                  <a:srgbClr val="FF0000"/>
                </a:solidFill>
              </a:rPr>
              <a:t>注意</a:t>
            </a:r>
            <a:r>
              <a:rPr lang="en-US" altLang="zh-TW" sz="1200" dirty="0">
                <a:solidFill>
                  <a:srgbClr val="FF0000"/>
                </a:solidFill>
              </a:rPr>
              <a:t>U18</a:t>
            </a:r>
            <a:r>
              <a:rPr lang="zh-TW" altLang="en-US" sz="1200" dirty="0">
                <a:solidFill>
                  <a:srgbClr val="FF0000"/>
                </a:solidFill>
              </a:rPr>
              <a:t>一定要</a:t>
            </a:r>
            <a:r>
              <a:rPr lang="en-US" altLang="zh-TW" sz="1200" dirty="0">
                <a:solidFill>
                  <a:srgbClr val="FF0000"/>
                </a:solidFill>
              </a:rPr>
              <a:t>&gt;=80</a:t>
            </a:r>
            <a:r>
              <a:rPr lang="zh-TW" altLang="en-US" sz="1200" dirty="0">
                <a:solidFill>
                  <a:srgbClr val="FF0000"/>
                </a:solidFill>
              </a:rPr>
              <a:t> </a:t>
            </a:r>
            <a:r>
              <a:rPr lang="en-US" altLang="zh-TW" sz="1200" dirty="0">
                <a:solidFill>
                  <a:srgbClr val="FF0000"/>
                </a:solidFill>
              </a:rPr>
              <a:t>um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cxnSp>
        <p:nvCxnSpPr>
          <p:cNvPr id="20" name="直線單箭頭接點 19"/>
          <p:cNvCxnSpPr>
            <a:endCxn id="6" idx="0"/>
          </p:cNvCxnSpPr>
          <p:nvPr/>
        </p:nvCxnSpPr>
        <p:spPr>
          <a:xfrm>
            <a:off x="7762875" y="2166496"/>
            <a:ext cx="0" cy="24601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41" name="群組 40"/>
          <p:cNvGrpSpPr/>
          <p:nvPr/>
        </p:nvGrpSpPr>
        <p:grpSpPr>
          <a:xfrm>
            <a:off x="4582310" y="3035893"/>
            <a:ext cx="4004366" cy="788989"/>
            <a:chOff x="4582310" y="3035893"/>
            <a:chExt cx="4004366" cy="788989"/>
          </a:xfrm>
        </p:grpSpPr>
        <p:cxnSp>
          <p:nvCxnSpPr>
            <p:cNvPr id="33" name="直線接點 32"/>
            <p:cNvCxnSpPr/>
            <p:nvPr/>
          </p:nvCxnSpPr>
          <p:spPr>
            <a:xfrm>
              <a:off x="4733925" y="3404716"/>
              <a:ext cx="3609975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5" name="文字方塊 34"/>
            <p:cNvSpPr txBox="1"/>
            <p:nvPr/>
          </p:nvSpPr>
          <p:spPr>
            <a:xfrm>
              <a:off x="4582310" y="3035893"/>
              <a:ext cx="40043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standard cell area + macro cell area</a:t>
              </a:r>
              <a:endParaRPr lang="zh-TW" altLang="en-US" dirty="0"/>
            </a:p>
          </p:txBody>
        </p:sp>
        <p:sp>
          <p:nvSpPr>
            <p:cNvPr id="40" name="文字方塊 39"/>
            <p:cNvSpPr txBox="1"/>
            <p:nvPr/>
          </p:nvSpPr>
          <p:spPr>
            <a:xfrm>
              <a:off x="5947307" y="3455550"/>
              <a:ext cx="11832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core area</a:t>
              </a:r>
              <a:endParaRPr lang="zh-TW" altLang="en-US" dirty="0"/>
            </a:p>
          </p:txBody>
        </p:sp>
      </p:grpSp>
      <p:sp>
        <p:nvSpPr>
          <p:cNvPr id="42" name="橢圓 41"/>
          <p:cNvSpPr/>
          <p:nvPr/>
        </p:nvSpPr>
        <p:spPr>
          <a:xfrm>
            <a:off x="4858361" y="2554968"/>
            <a:ext cx="285750" cy="25665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" name="橢圓 42"/>
          <p:cNvSpPr/>
          <p:nvPr/>
        </p:nvSpPr>
        <p:spPr>
          <a:xfrm>
            <a:off x="5618809" y="2554968"/>
            <a:ext cx="285750" cy="25665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4" name="文字方塊 43"/>
          <p:cNvSpPr txBox="1"/>
          <p:nvPr/>
        </p:nvSpPr>
        <p:spPr>
          <a:xfrm>
            <a:off x="4568668" y="2800683"/>
            <a:ext cx="24238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>
                <a:solidFill>
                  <a:srgbClr val="FF0000"/>
                </a:solidFill>
              </a:rPr>
              <a:t>must be from bigger to smaller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45" name="橢圓 44"/>
          <p:cNvSpPr/>
          <p:nvPr/>
        </p:nvSpPr>
        <p:spPr>
          <a:xfrm>
            <a:off x="6298743" y="2581558"/>
            <a:ext cx="285750" cy="25665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6" name="橢圓 45"/>
          <p:cNvSpPr/>
          <p:nvPr/>
        </p:nvSpPr>
        <p:spPr>
          <a:xfrm>
            <a:off x="6978677" y="2569003"/>
            <a:ext cx="285750" cy="25665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7" name="矩形 46"/>
          <p:cNvSpPr/>
          <p:nvPr/>
        </p:nvSpPr>
        <p:spPr>
          <a:xfrm>
            <a:off x="511174" y="1994453"/>
            <a:ext cx="1490346" cy="47301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8" name="矩形 47"/>
          <p:cNvSpPr/>
          <p:nvPr/>
        </p:nvSpPr>
        <p:spPr>
          <a:xfrm>
            <a:off x="511174" y="1424042"/>
            <a:ext cx="1490346" cy="3091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DC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599646" y="2310711"/>
            <a:ext cx="1300274" cy="4602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</a:rPr>
              <a:t>Design Setup</a:t>
            </a:r>
            <a:endParaRPr lang="zh-TW" altLang="en-US" sz="1400" dirty="0">
              <a:solidFill>
                <a:schemeClr val="tx1"/>
              </a:solidFill>
            </a:endParaRPr>
          </a:p>
        </p:txBody>
      </p:sp>
      <p:cxnSp>
        <p:nvCxnSpPr>
          <p:cNvPr id="50" name="直線單箭頭接點 49"/>
          <p:cNvCxnSpPr/>
          <p:nvPr/>
        </p:nvCxnSpPr>
        <p:spPr>
          <a:xfrm>
            <a:off x="1264920" y="1733196"/>
            <a:ext cx="0" cy="26561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文字方塊 50"/>
          <p:cNvSpPr txBox="1"/>
          <p:nvPr/>
        </p:nvSpPr>
        <p:spPr>
          <a:xfrm>
            <a:off x="980598" y="1994453"/>
            <a:ext cx="551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ICC</a:t>
            </a:r>
            <a:endParaRPr lang="zh-TW" altLang="en-US" dirty="0"/>
          </a:p>
        </p:txBody>
      </p:sp>
      <p:sp>
        <p:nvSpPr>
          <p:cNvPr id="52" name="矩形 51"/>
          <p:cNvSpPr/>
          <p:nvPr/>
        </p:nvSpPr>
        <p:spPr>
          <a:xfrm>
            <a:off x="548640" y="2908620"/>
            <a:ext cx="1402080" cy="256704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400" dirty="0">
              <a:solidFill>
                <a:schemeClr val="tx1"/>
              </a:solidFill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599065" y="5613312"/>
            <a:ext cx="1300274" cy="4602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</a:rPr>
              <a:t>Placement</a:t>
            </a:r>
            <a:endParaRPr lang="zh-TW" altLang="en-US" sz="1400" dirty="0">
              <a:solidFill>
                <a:schemeClr val="tx1"/>
              </a:solidFill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599065" y="5055051"/>
            <a:ext cx="1300274" cy="34906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</a:rPr>
              <a:t>IR drop</a:t>
            </a:r>
            <a:endParaRPr lang="zh-TW" altLang="en-US" sz="1400" dirty="0">
              <a:solidFill>
                <a:schemeClr val="tx1"/>
              </a:solidFill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599065" y="4590275"/>
            <a:ext cx="1300751" cy="4008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</a:rPr>
              <a:t>power network</a:t>
            </a:r>
            <a:endParaRPr lang="zh-TW" altLang="en-US" sz="1400" dirty="0">
              <a:solidFill>
                <a:schemeClr val="tx1"/>
              </a:solidFill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599543" y="4163209"/>
            <a:ext cx="1300274" cy="34906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</a:rPr>
              <a:t>congestion</a:t>
            </a:r>
            <a:endParaRPr lang="zh-TW" altLang="en-US" sz="1400" dirty="0">
              <a:solidFill>
                <a:schemeClr val="tx1"/>
              </a:solidFill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599543" y="3648075"/>
            <a:ext cx="1311552" cy="44283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</a:rPr>
              <a:t>Course placement</a:t>
            </a:r>
            <a:endParaRPr lang="zh-TW" altLang="en-US" sz="1400" dirty="0">
              <a:solidFill>
                <a:schemeClr val="tx1"/>
              </a:solidFill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599543" y="3230182"/>
            <a:ext cx="1300274" cy="349068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</a:rPr>
              <a:t>Floor Plan</a:t>
            </a:r>
            <a:endParaRPr lang="zh-TW" altLang="en-US" sz="1400" dirty="0">
              <a:solidFill>
                <a:schemeClr val="tx1"/>
              </a:solidFill>
            </a:endParaRPr>
          </a:p>
        </p:txBody>
      </p:sp>
      <p:sp>
        <p:nvSpPr>
          <p:cNvPr id="59" name="文字方塊 58"/>
          <p:cNvSpPr txBox="1"/>
          <p:nvPr/>
        </p:nvSpPr>
        <p:spPr>
          <a:xfrm>
            <a:off x="549825" y="2953183"/>
            <a:ext cx="13612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/>
              <a:t>Design Planning</a:t>
            </a:r>
            <a:endParaRPr lang="zh-TW" altLang="en-US" sz="1200" dirty="0"/>
          </a:p>
        </p:txBody>
      </p:sp>
      <p:sp>
        <p:nvSpPr>
          <p:cNvPr id="60" name="矩形 59"/>
          <p:cNvSpPr/>
          <p:nvPr/>
        </p:nvSpPr>
        <p:spPr>
          <a:xfrm>
            <a:off x="599065" y="6211221"/>
            <a:ext cx="1300274" cy="4602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</a:rPr>
              <a:t>CTS</a:t>
            </a:r>
            <a:endParaRPr lang="zh-TW" altLang="en-US" sz="1400" dirty="0">
              <a:solidFill>
                <a:schemeClr val="tx1"/>
              </a:solidFill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7A5AD-5AEC-42D0-A3BE-F46B40576360}" type="slidenum">
              <a:rPr lang="en-US" altLang="zh-TW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517753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11174" y="298212"/>
            <a:ext cx="10248266" cy="705394"/>
          </a:xfrm>
        </p:spPr>
        <p:txBody>
          <a:bodyPr/>
          <a:lstStyle/>
          <a:p>
            <a:r>
              <a:rPr lang="en-US" altLang="zh-TW" dirty="0"/>
              <a:t>Course Placement</a:t>
            </a:r>
            <a:endParaRPr lang="zh-TW" alt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9496" y="1971169"/>
            <a:ext cx="6010433" cy="64954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4" name="內容版面配置區 3"/>
          <p:cNvSpPr>
            <a:spLocks noGrp="1"/>
          </p:cNvSpPr>
          <p:nvPr>
            <p:ph idx="1"/>
          </p:nvPr>
        </p:nvSpPr>
        <p:spPr>
          <a:xfrm>
            <a:off x="2331672" y="1424042"/>
            <a:ext cx="6944746" cy="776233"/>
          </a:xfrm>
        </p:spPr>
        <p:txBody>
          <a:bodyPr/>
          <a:lstStyle/>
          <a:p>
            <a:r>
              <a:rPr lang="zh-TW" altLang="en-US" dirty="0"/>
              <a:t>只是初步的擺放</a:t>
            </a:r>
            <a:r>
              <a:rPr lang="en-US" altLang="zh-TW" dirty="0"/>
              <a:t>(</a:t>
            </a:r>
            <a:r>
              <a:rPr lang="zh-TW" altLang="en-US" dirty="0"/>
              <a:t>會在</a:t>
            </a:r>
            <a:r>
              <a:rPr lang="en-US" altLang="zh-TW" dirty="0"/>
              <a:t>chip</a:t>
            </a:r>
            <a:r>
              <a:rPr lang="zh-TW" altLang="en-US" dirty="0"/>
              <a:t>外</a:t>
            </a:r>
            <a:r>
              <a:rPr lang="en-US" altLang="zh-TW" dirty="0"/>
              <a:t>)</a:t>
            </a:r>
          </a:p>
        </p:txBody>
      </p:sp>
      <p:sp>
        <p:nvSpPr>
          <p:cNvPr id="9" name="橢圓 8"/>
          <p:cNvSpPr/>
          <p:nvPr/>
        </p:nvSpPr>
        <p:spPr>
          <a:xfrm>
            <a:off x="5191125" y="2260155"/>
            <a:ext cx="1943100" cy="46025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/>
          <p:cNvSpPr txBox="1"/>
          <p:nvPr/>
        </p:nvSpPr>
        <p:spPr>
          <a:xfrm>
            <a:off x="5704712" y="2742079"/>
            <a:ext cx="9621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>
                <a:solidFill>
                  <a:srgbClr val="FF0000"/>
                </a:solidFill>
              </a:rPr>
              <a:t>timing</a:t>
            </a:r>
            <a:r>
              <a:rPr lang="zh-TW" altLang="en-US" sz="1200" dirty="0">
                <a:solidFill>
                  <a:srgbClr val="FF0000"/>
                </a:solidFill>
              </a:rPr>
              <a:t>優化</a:t>
            </a:r>
          </a:p>
        </p:txBody>
      </p:sp>
      <p:sp>
        <p:nvSpPr>
          <p:cNvPr id="37" name="矩形 36"/>
          <p:cNvSpPr/>
          <p:nvPr/>
        </p:nvSpPr>
        <p:spPr>
          <a:xfrm>
            <a:off x="511174" y="1994453"/>
            <a:ext cx="1490346" cy="47301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矩形 37"/>
          <p:cNvSpPr/>
          <p:nvPr/>
        </p:nvSpPr>
        <p:spPr>
          <a:xfrm>
            <a:off x="511174" y="1424042"/>
            <a:ext cx="1490346" cy="3091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DC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599646" y="2310711"/>
            <a:ext cx="1300274" cy="4602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</a:rPr>
              <a:t>Design Setup</a:t>
            </a:r>
            <a:endParaRPr lang="zh-TW" altLang="en-US" sz="1400" dirty="0">
              <a:solidFill>
                <a:schemeClr val="tx1"/>
              </a:solidFill>
            </a:endParaRPr>
          </a:p>
        </p:txBody>
      </p:sp>
      <p:cxnSp>
        <p:nvCxnSpPr>
          <p:cNvPr id="47" name="直線單箭頭接點 46"/>
          <p:cNvCxnSpPr/>
          <p:nvPr/>
        </p:nvCxnSpPr>
        <p:spPr>
          <a:xfrm>
            <a:off x="1264920" y="1733196"/>
            <a:ext cx="0" cy="26561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文字方塊 47"/>
          <p:cNvSpPr txBox="1"/>
          <p:nvPr/>
        </p:nvSpPr>
        <p:spPr>
          <a:xfrm>
            <a:off x="980598" y="1994453"/>
            <a:ext cx="551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ICC</a:t>
            </a:r>
            <a:endParaRPr lang="zh-TW" altLang="en-US" dirty="0"/>
          </a:p>
        </p:txBody>
      </p:sp>
      <p:sp>
        <p:nvSpPr>
          <p:cNvPr id="49" name="矩形 48"/>
          <p:cNvSpPr/>
          <p:nvPr/>
        </p:nvSpPr>
        <p:spPr>
          <a:xfrm>
            <a:off x="548640" y="2908620"/>
            <a:ext cx="1402080" cy="256704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400" dirty="0">
              <a:solidFill>
                <a:schemeClr val="tx1"/>
              </a:solidFill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599065" y="5613312"/>
            <a:ext cx="1300274" cy="4602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</a:rPr>
              <a:t>Placement</a:t>
            </a:r>
            <a:endParaRPr lang="zh-TW" altLang="en-US" sz="1400" dirty="0">
              <a:solidFill>
                <a:schemeClr val="tx1"/>
              </a:solidFill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599065" y="5055051"/>
            <a:ext cx="1300274" cy="34906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</a:rPr>
              <a:t>IR drop</a:t>
            </a:r>
            <a:endParaRPr lang="zh-TW" altLang="en-US" sz="1400" dirty="0">
              <a:solidFill>
                <a:schemeClr val="tx1"/>
              </a:solidFill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599065" y="4590275"/>
            <a:ext cx="1300751" cy="4008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</a:rPr>
              <a:t>power network</a:t>
            </a:r>
            <a:endParaRPr lang="zh-TW" altLang="en-US" sz="1400" dirty="0">
              <a:solidFill>
                <a:schemeClr val="tx1"/>
              </a:solidFill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599543" y="4163209"/>
            <a:ext cx="1300274" cy="34906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</a:rPr>
              <a:t>congestion</a:t>
            </a:r>
            <a:endParaRPr lang="zh-TW" altLang="en-US" sz="1400" dirty="0">
              <a:solidFill>
                <a:schemeClr val="tx1"/>
              </a:solidFill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599543" y="3648075"/>
            <a:ext cx="1311552" cy="442833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</a:rPr>
              <a:t>Course placement</a:t>
            </a:r>
            <a:endParaRPr lang="zh-TW" altLang="en-US" sz="1400" dirty="0">
              <a:solidFill>
                <a:schemeClr val="tx1"/>
              </a:solidFill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599543" y="3230182"/>
            <a:ext cx="1300274" cy="34906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</a:rPr>
              <a:t>Floor Plan</a:t>
            </a:r>
            <a:endParaRPr lang="zh-TW" altLang="en-US" sz="1400" dirty="0">
              <a:solidFill>
                <a:schemeClr val="tx1"/>
              </a:solidFill>
            </a:endParaRPr>
          </a:p>
        </p:txBody>
      </p:sp>
      <p:sp>
        <p:nvSpPr>
          <p:cNvPr id="56" name="文字方塊 55"/>
          <p:cNvSpPr txBox="1"/>
          <p:nvPr/>
        </p:nvSpPr>
        <p:spPr>
          <a:xfrm>
            <a:off x="549825" y="2953183"/>
            <a:ext cx="13612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/>
              <a:t>Design Planning</a:t>
            </a:r>
            <a:endParaRPr lang="zh-TW" altLang="en-US" sz="1200" dirty="0"/>
          </a:p>
        </p:txBody>
      </p:sp>
      <p:sp>
        <p:nvSpPr>
          <p:cNvPr id="57" name="矩形 56"/>
          <p:cNvSpPr/>
          <p:nvPr/>
        </p:nvSpPr>
        <p:spPr>
          <a:xfrm>
            <a:off x="599065" y="6211221"/>
            <a:ext cx="1300274" cy="4602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</a:rPr>
              <a:t>CTS</a:t>
            </a:r>
            <a:endParaRPr lang="zh-TW" altLang="en-US" sz="1400" dirty="0">
              <a:solidFill>
                <a:schemeClr val="tx1"/>
              </a:solidFill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7A5AD-5AEC-42D0-A3BE-F46B40576360}" type="slidenum">
              <a:rPr lang="en-US" altLang="zh-TW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873817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11174" y="298212"/>
            <a:ext cx="10248266" cy="705394"/>
          </a:xfrm>
        </p:spPr>
        <p:txBody>
          <a:bodyPr/>
          <a:lstStyle/>
          <a:p>
            <a:r>
              <a:rPr lang="en-US" altLang="zh-TW" dirty="0"/>
              <a:t>Analyze Congestion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idx="1"/>
          </p:nvPr>
        </p:nvSpPr>
        <p:spPr>
          <a:xfrm>
            <a:off x="2331671" y="1424042"/>
            <a:ext cx="7317153" cy="2739167"/>
          </a:xfrm>
        </p:spPr>
        <p:txBody>
          <a:bodyPr>
            <a:normAutofit/>
          </a:bodyPr>
          <a:lstStyle/>
          <a:p>
            <a:r>
              <a:rPr lang="zh-TW" altLang="en-US" dirty="0"/>
              <a:t>分析</a:t>
            </a:r>
            <a:r>
              <a:rPr lang="en-US" altLang="zh-TW" dirty="0"/>
              <a:t>congestion</a:t>
            </a:r>
            <a:r>
              <a:rPr lang="zh-TW" altLang="en-US" dirty="0"/>
              <a:t>狀態，點選</a:t>
            </a:r>
            <a:r>
              <a:rPr lang="en-US" altLang="zh-TW" dirty="0"/>
              <a:t>Global Route Congestion</a:t>
            </a:r>
            <a:r>
              <a:rPr lang="zh-TW" altLang="en-US" dirty="0"/>
              <a:t>視窗，再按下</a:t>
            </a:r>
            <a:r>
              <a:rPr lang="en-US" altLang="zh-TW" dirty="0"/>
              <a:t>reload</a:t>
            </a:r>
            <a:r>
              <a:rPr lang="zh-TW" altLang="en-US" dirty="0"/>
              <a:t>。</a:t>
            </a:r>
            <a:endParaRPr lang="en-US" altLang="zh-TW" dirty="0"/>
          </a:p>
          <a:p>
            <a:r>
              <a:rPr lang="zh-TW" altLang="en-US" dirty="0"/>
              <a:t>越紅色表示越嚴重。</a:t>
            </a:r>
            <a:endParaRPr lang="en-US" altLang="zh-TW" dirty="0"/>
          </a:p>
          <a:p>
            <a:r>
              <a:rPr lang="zh-TW" altLang="en-US" dirty="0"/>
              <a:t>通常</a:t>
            </a:r>
            <a:r>
              <a:rPr lang="en-US" altLang="zh-TW" dirty="0"/>
              <a:t>layer 1-3</a:t>
            </a:r>
            <a:r>
              <a:rPr lang="zh-TW" altLang="en-US" dirty="0"/>
              <a:t>可忽略，</a:t>
            </a:r>
            <a:r>
              <a:rPr lang="en-US" altLang="zh-TW" dirty="0"/>
              <a:t>layer 4-5</a:t>
            </a:r>
            <a:r>
              <a:rPr lang="zh-TW" altLang="en-US" dirty="0"/>
              <a:t>可能需要改善。</a:t>
            </a:r>
            <a:endParaRPr lang="en-US" altLang="zh-TW" dirty="0"/>
          </a:p>
          <a:p>
            <a:pPr>
              <a:buFont typeface="+mj-lt"/>
              <a:buAutoNum type="alphaUcPeriod" startAt="3"/>
            </a:pPr>
            <a:endParaRPr lang="en-US" altLang="zh-TW" dirty="0"/>
          </a:p>
          <a:p>
            <a:pPr>
              <a:buFont typeface="+mj-lt"/>
              <a:buAutoNum type="alphaUcPeriod" startAt="3"/>
            </a:pPr>
            <a:endParaRPr lang="zh-TW" altLang="en-US" dirty="0"/>
          </a:p>
        </p:txBody>
      </p:sp>
      <p:grpSp>
        <p:nvGrpSpPr>
          <p:cNvPr id="11" name="群組 10"/>
          <p:cNvGrpSpPr/>
          <p:nvPr/>
        </p:nvGrpSpPr>
        <p:grpSpPr>
          <a:xfrm>
            <a:off x="2801095" y="2953183"/>
            <a:ext cx="5083011" cy="2339938"/>
            <a:chOff x="2801095" y="2953183"/>
            <a:chExt cx="5083011" cy="2339938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01095" y="2953183"/>
              <a:ext cx="5083011" cy="233993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7" name="橢圓 6"/>
            <p:cNvSpPr/>
            <p:nvPr/>
          </p:nvSpPr>
          <p:spPr>
            <a:xfrm>
              <a:off x="4095750" y="3450195"/>
              <a:ext cx="428625" cy="395759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向下箭號 7"/>
            <p:cNvSpPr/>
            <p:nvPr/>
          </p:nvSpPr>
          <p:spPr>
            <a:xfrm rot="2335534">
              <a:off x="6551323" y="3512690"/>
              <a:ext cx="314325" cy="485775"/>
            </a:xfrm>
            <a:prstGeom prst="downArrow">
              <a:avLst>
                <a:gd name="adj1" fmla="val 33861"/>
                <a:gd name="adj2" fmla="val 58703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0" name="群組 9"/>
          <p:cNvGrpSpPr/>
          <p:nvPr/>
        </p:nvGrpSpPr>
        <p:grpSpPr>
          <a:xfrm>
            <a:off x="8190836" y="1751565"/>
            <a:ext cx="2990850" cy="4925820"/>
            <a:chOff x="8190836" y="1751565"/>
            <a:chExt cx="2990850" cy="4925820"/>
          </a:xfrm>
        </p:grpSpPr>
        <p:pic>
          <p:nvPicPr>
            <p:cNvPr id="6" name="圖片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53530" y="1932995"/>
              <a:ext cx="2665463" cy="466134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1" name="橢圓 20"/>
            <p:cNvSpPr/>
            <p:nvPr/>
          </p:nvSpPr>
          <p:spPr>
            <a:xfrm>
              <a:off x="9096375" y="2179119"/>
              <a:ext cx="428625" cy="395759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" name="向下箭號 24"/>
            <p:cNvSpPr/>
            <p:nvPr/>
          </p:nvSpPr>
          <p:spPr>
            <a:xfrm rot="2335534">
              <a:off x="9428400" y="1751565"/>
              <a:ext cx="314325" cy="485775"/>
            </a:xfrm>
            <a:prstGeom prst="downArrow">
              <a:avLst>
                <a:gd name="adj1" fmla="val 33861"/>
                <a:gd name="adj2" fmla="val 58703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圓角矩形 8"/>
            <p:cNvSpPr/>
            <p:nvPr/>
          </p:nvSpPr>
          <p:spPr>
            <a:xfrm>
              <a:off x="8190836" y="5210895"/>
              <a:ext cx="2990850" cy="1466490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9" name="矩形 28"/>
          <p:cNvSpPr/>
          <p:nvPr/>
        </p:nvSpPr>
        <p:spPr>
          <a:xfrm>
            <a:off x="511174" y="1994453"/>
            <a:ext cx="1490346" cy="47301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矩形 30"/>
          <p:cNvSpPr/>
          <p:nvPr/>
        </p:nvSpPr>
        <p:spPr>
          <a:xfrm>
            <a:off x="511174" y="1424042"/>
            <a:ext cx="1490346" cy="3091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DC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599646" y="2310711"/>
            <a:ext cx="1300274" cy="4602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</a:rPr>
              <a:t>Design Setup</a:t>
            </a:r>
            <a:endParaRPr lang="zh-TW" altLang="en-US" sz="1400" dirty="0">
              <a:solidFill>
                <a:schemeClr val="tx1"/>
              </a:solidFill>
            </a:endParaRPr>
          </a:p>
        </p:txBody>
      </p:sp>
      <p:cxnSp>
        <p:nvCxnSpPr>
          <p:cNvPr id="34" name="直線單箭頭接點 33"/>
          <p:cNvCxnSpPr/>
          <p:nvPr/>
        </p:nvCxnSpPr>
        <p:spPr>
          <a:xfrm>
            <a:off x="1264920" y="1733196"/>
            <a:ext cx="0" cy="26561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文字方塊 34"/>
          <p:cNvSpPr txBox="1"/>
          <p:nvPr/>
        </p:nvSpPr>
        <p:spPr>
          <a:xfrm>
            <a:off x="980598" y="1994453"/>
            <a:ext cx="551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ICC</a:t>
            </a:r>
            <a:endParaRPr lang="zh-TW" altLang="en-US" dirty="0"/>
          </a:p>
        </p:txBody>
      </p:sp>
      <p:sp>
        <p:nvSpPr>
          <p:cNvPr id="37" name="矩形 36"/>
          <p:cNvSpPr/>
          <p:nvPr/>
        </p:nvSpPr>
        <p:spPr>
          <a:xfrm>
            <a:off x="548640" y="2908620"/>
            <a:ext cx="1402080" cy="256704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400" dirty="0">
              <a:solidFill>
                <a:schemeClr val="tx1"/>
              </a:solidFill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599065" y="5613312"/>
            <a:ext cx="1300274" cy="4602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</a:rPr>
              <a:t>Placement</a:t>
            </a:r>
            <a:endParaRPr lang="zh-TW" altLang="en-US" sz="1400" dirty="0">
              <a:solidFill>
                <a:schemeClr val="tx1"/>
              </a:solidFill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599065" y="5055051"/>
            <a:ext cx="1300274" cy="34906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</a:rPr>
              <a:t>IR drop</a:t>
            </a:r>
            <a:endParaRPr lang="zh-TW" altLang="en-US" sz="1400" dirty="0">
              <a:solidFill>
                <a:schemeClr val="tx1"/>
              </a:solidFill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599065" y="4590275"/>
            <a:ext cx="1300751" cy="4008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</a:rPr>
              <a:t>power network</a:t>
            </a:r>
            <a:endParaRPr lang="zh-TW" altLang="en-US" sz="1400" dirty="0">
              <a:solidFill>
                <a:schemeClr val="tx1"/>
              </a:solidFill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599543" y="4163209"/>
            <a:ext cx="1300274" cy="349068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</a:rPr>
              <a:t>congestion</a:t>
            </a:r>
            <a:endParaRPr lang="zh-TW" altLang="en-US" sz="1400" dirty="0">
              <a:solidFill>
                <a:schemeClr val="tx1"/>
              </a:solidFill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599543" y="3648075"/>
            <a:ext cx="1311552" cy="44283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</a:rPr>
              <a:t>Course placement</a:t>
            </a:r>
            <a:endParaRPr lang="zh-TW" altLang="en-US" sz="1400" dirty="0">
              <a:solidFill>
                <a:schemeClr val="tx1"/>
              </a:solidFill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599543" y="3230182"/>
            <a:ext cx="1300274" cy="34906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</a:rPr>
              <a:t>Floor Plan</a:t>
            </a:r>
            <a:endParaRPr lang="zh-TW" altLang="en-US" sz="1400" dirty="0">
              <a:solidFill>
                <a:schemeClr val="tx1"/>
              </a:solidFill>
            </a:endParaRPr>
          </a:p>
        </p:txBody>
      </p:sp>
      <p:sp>
        <p:nvSpPr>
          <p:cNvPr id="44" name="文字方塊 43"/>
          <p:cNvSpPr txBox="1"/>
          <p:nvPr/>
        </p:nvSpPr>
        <p:spPr>
          <a:xfrm>
            <a:off x="549825" y="2953183"/>
            <a:ext cx="13612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/>
              <a:t>Design Planning</a:t>
            </a:r>
            <a:endParaRPr lang="zh-TW" altLang="en-US" sz="1200" dirty="0"/>
          </a:p>
        </p:txBody>
      </p:sp>
      <p:sp>
        <p:nvSpPr>
          <p:cNvPr id="45" name="矩形 44"/>
          <p:cNvSpPr/>
          <p:nvPr/>
        </p:nvSpPr>
        <p:spPr>
          <a:xfrm>
            <a:off x="599065" y="6211221"/>
            <a:ext cx="1300274" cy="4602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</a:rPr>
              <a:t>CTS</a:t>
            </a:r>
            <a:endParaRPr lang="zh-TW" alt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09385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11174" y="298212"/>
            <a:ext cx="10248266" cy="705394"/>
          </a:xfrm>
        </p:spPr>
        <p:txBody>
          <a:bodyPr/>
          <a:lstStyle/>
          <a:p>
            <a:r>
              <a:rPr lang="en-US" altLang="zh-TW" dirty="0"/>
              <a:t>Optimize</a:t>
            </a:r>
            <a:r>
              <a:rPr lang="zh-TW" altLang="en-US" dirty="0"/>
              <a:t> </a:t>
            </a:r>
            <a:r>
              <a:rPr lang="en-US" altLang="zh-TW" dirty="0"/>
              <a:t>Congestion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idx="1"/>
          </p:nvPr>
        </p:nvSpPr>
        <p:spPr>
          <a:xfrm>
            <a:off x="2331671" y="1424042"/>
            <a:ext cx="7317153" cy="2739167"/>
          </a:xfrm>
        </p:spPr>
        <p:txBody>
          <a:bodyPr>
            <a:normAutofit/>
          </a:bodyPr>
          <a:lstStyle/>
          <a:p>
            <a:r>
              <a:rPr lang="zh-TW" altLang="en-US" dirty="0"/>
              <a:t>觀察發生位置</a:t>
            </a:r>
            <a:r>
              <a:rPr lang="en-US" altLang="zh-TW" dirty="0"/>
              <a:t>:</a:t>
            </a:r>
            <a:r>
              <a:rPr lang="zh-TW" altLang="en-US" dirty="0"/>
              <a:t>如果在</a:t>
            </a:r>
            <a:r>
              <a:rPr lang="en-US" altLang="zh-TW" dirty="0"/>
              <a:t>standard</a:t>
            </a:r>
            <a:r>
              <a:rPr lang="zh-TW" altLang="en-US" dirty="0"/>
              <a:t> </a:t>
            </a:r>
            <a:r>
              <a:rPr lang="en-US" altLang="zh-TW" dirty="0"/>
              <a:t>cell</a:t>
            </a:r>
            <a:r>
              <a:rPr lang="zh-TW" altLang="en-US" dirty="0"/>
              <a:t>的地方，可以等</a:t>
            </a:r>
            <a:r>
              <a:rPr lang="en-US" altLang="zh-TW" dirty="0"/>
              <a:t>placement</a:t>
            </a:r>
            <a:r>
              <a:rPr lang="zh-TW" altLang="en-US" dirty="0"/>
              <a:t>步驟解決。</a:t>
            </a:r>
            <a:endParaRPr lang="en-US" altLang="zh-TW" dirty="0"/>
          </a:p>
          <a:p>
            <a:r>
              <a:rPr lang="zh-TW" altLang="en-US" dirty="0"/>
              <a:t>如果在</a:t>
            </a:r>
            <a:r>
              <a:rPr lang="en-US" altLang="zh-TW" dirty="0"/>
              <a:t>macro</a:t>
            </a:r>
            <a:r>
              <a:rPr lang="zh-TW" altLang="en-US" dirty="0"/>
              <a:t>附近，可以增加</a:t>
            </a:r>
            <a:r>
              <a:rPr lang="en-US" altLang="zh-TW" dirty="0"/>
              <a:t>macro</a:t>
            </a:r>
            <a:r>
              <a:rPr lang="zh-TW" altLang="en-US" dirty="0"/>
              <a:t>附近的空隙</a:t>
            </a:r>
            <a:r>
              <a:rPr lang="en-US" altLang="zh-TW" dirty="0"/>
              <a:t>:</a:t>
            </a:r>
          </a:p>
          <a:p>
            <a:pPr marL="0" indent="0">
              <a:buNone/>
            </a:pPr>
            <a:r>
              <a:rPr lang="zh-TW" altLang="en-US" dirty="0"/>
              <a:t> </a:t>
            </a:r>
            <a:r>
              <a:rPr lang="en-US" altLang="zh-TW" dirty="0"/>
              <a:t>	&gt;set physical_hard_keepout_distance 10</a:t>
            </a:r>
          </a:p>
          <a:p>
            <a:pPr marL="0" indent="0">
              <a:buNone/>
            </a:pPr>
            <a:r>
              <a:rPr lang="en-US" altLang="zh-TW" dirty="0"/>
              <a:t> 	&gt;set_keepout_margin –type hard –outer {10 0 10 0} RAM5</a:t>
            </a:r>
          </a:p>
          <a:p>
            <a:r>
              <a:rPr lang="zh-TW" altLang="en-US" dirty="0"/>
              <a:t>或是降低</a:t>
            </a:r>
            <a:r>
              <a:rPr lang="en-US" altLang="zh-TW" dirty="0"/>
              <a:t>core utilization</a:t>
            </a:r>
          </a:p>
          <a:p>
            <a:endParaRPr lang="en-US" altLang="zh-TW" dirty="0"/>
          </a:p>
          <a:p>
            <a:pPr>
              <a:buFont typeface="+mj-lt"/>
              <a:buAutoNum type="alphaUcPeriod" startAt="3"/>
            </a:pPr>
            <a:endParaRPr lang="zh-TW" altLang="en-US" dirty="0"/>
          </a:p>
        </p:txBody>
      </p:sp>
      <p:sp>
        <p:nvSpPr>
          <p:cNvPr id="5" name="橢圓 4"/>
          <p:cNvSpPr/>
          <p:nvPr/>
        </p:nvSpPr>
        <p:spPr>
          <a:xfrm>
            <a:off x="6886575" y="2463191"/>
            <a:ext cx="438150" cy="43276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橢圓 17"/>
          <p:cNvSpPr/>
          <p:nvPr/>
        </p:nvSpPr>
        <p:spPr>
          <a:xfrm>
            <a:off x="7753350" y="2868584"/>
            <a:ext cx="438150" cy="40354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7583963" y="2491589"/>
            <a:ext cx="902811" cy="30777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zh-TW" altLang="en-US" sz="1400" dirty="0">
                <a:solidFill>
                  <a:srgbClr val="FF0000"/>
                </a:solidFill>
              </a:rPr>
              <a:t>加大距離</a:t>
            </a:r>
          </a:p>
        </p:txBody>
      </p:sp>
      <p:sp>
        <p:nvSpPr>
          <p:cNvPr id="20" name="矩形 19"/>
          <p:cNvSpPr/>
          <p:nvPr/>
        </p:nvSpPr>
        <p:spPr>
          <a:xfrm>
            <a:off x="511174" y="1994453"/>
            <a:ext cx="1490346" cy="47301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矩形 20"/>
          <p:cNvSpPr/>
          <p:nvPr/>
        </p:nvSpPr>
        <p:spPr>
          <a:xfrm>
            <a:off x="511174" y="1424042"/>
            <a:ext cx="1490346" cy="3091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DC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599646" y="2310711"/>
            <a:ext cx="1300274" cy="4602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</a:rPr>
              <a:t>Design Setup</a:t>
            </a:r>
            <a:endParaRPr lang="zh-TW" altLang="en-US" sz="1400" dirty="0">
              <a:solidFill>
                <a:schemeClr val="tx1"/>
              </a:solidFill>
            </a:endParaRPr>
          </a:p>
        </p:txBody>
      </p:sp>
      <p:cxnSp>
        <p:nvCxnSpPr>
          <p:cNvPr id="29" name="直線單箭頭接點 28"/>
          <p:cNvCxnSpPr/>
          <p:nvPr/>
        </p:nvCxnSpPr>
        <p:spPr>
          <a:xfrm>
            <a:off x="1264920" y="1733196"/>
            <a:ext cx="0" cy="26561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文字方塊 30"/>
          <p:cNvSpPr txBox="1"/>
          <p:nvPr/>
        </p:nvSpPr>
        <p:spPr>
          <a:xfrm>
            <a:off x="980598" y="1994453"/>
            <a:ext cx="551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ICC</a:t>
            </a:r>
            <a:endParaRPr lang="zh-TW" altLang="en-US" dirty="0"/>
          </a:p>
        </p:txBody>
      </p:sp>
      <p:sp>
        <p:nvSpPr>
          <p:cNvPr id="33" name="矩形 32"/>
          <p:cNvSpPr/>
          <p:nvPr/>
        </p:nvSpPr>
        <p:spPr>
          <a:xfrm>
            <a:off x="548640" y="2908620"/>
            <a:ext cx="1402080" cy="256704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400" dirty="0">
              <a:solidFill>
                <a:schemeClr val="tx1"/>
              </a:solidFill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599065" y="5613312"/>
            <a:ext cx="1300274" cy="4602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</a:rPr>
              <a:t>Placement</a:t>
            </a:r>
            <a:endParaRPr lang="zh-TW" altLang="en-US" sz="1400" dirty="0">
              <a:solidFill>
                <a:schemeClr val="tx1"/>
              </a:solidFill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599065" y="5055051"/>
            <a:ext cx="1300274" cy="34906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</a:rPr>
              <a:t>IR drop</a:t>
            </a:r>
            <a:endParaRPr lang="zh-TW" altLang="en-US" sz="1400" dirty="0">
              <a:solidFill>
                <a:schemeClr val="tx1"/>
              </a:solidFill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599065" y="4590275"/>
            <a:ext cx="1300751" cy="4008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</a:rPr>
              <a:t>power network</a:t>
            </a:r>
            <a:endParaRPr lang="zh-TW" altLang="en-US" sz="1400" dirty="0">
              <a:solidFill>
                <a:schemeClr val="tx1"/>
              </a:solidFill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599543" y="4163209"/>
            <a:ext cx="1300274" cy="349068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</a:rPr>
              <a:t>congestion</a:t>
            </a:r>
            <a:endParaRPr lang="zh-TW" altLang="en-US" sz="1400" dirty="0">
              <a:solidFill>
                <a:schemeClr val="tx1"/>
              </a:solidFill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599543" y="3648075"/>
            <a:ext cx="1311552" cy="44283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</a:rPr>
              <a:t>Course placement</a:t>
            </a:r>
            <a:endParaRPr lang="zh-TW" altLang="en-US" sz="1400" dirty="0">
              <a:solidFill>
                <a:schemeClr val="tx1"/>
              </a:solidFill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599543" y="3230182"/>
            <a:ext cx="1300274" cy="34906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</a:rPr>
              <a:t>Floor Plan</a:t>
            </a:r>
            <a:endParaRPr lang="zh-TW" altLang="en-US" sz="1400" dirty="0">
              <a:solidFill>
                <a:schemeClr val="tx1"/>
              </a:solidFill>
            </a:endParaRPr>
          </a:p>
        </p:txBody>
      </p:sp>
      <p:sp>
        <p:nvSpPr>
          <p:cNvPr id="41" name="文字方塊 40"/>
          <p:cNvSpPr txBox="1"/>
          <p:nvPr/>
        </p:nvSpPr>
        <p:spPr>
          <a:xfrm>
            <a:off x="549825" y="2953183"/>
            <a:ext cx="13612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/>
              <a:t>Design Planning</a:t>
            </a:r>
            <a:endParaRPr lang="zh-TW" altLang="en-US" sz="1200" dirty="0"/>
          </a:p>
        </p:txBody>
      </p:sp>
      <p:sp>
        <p:nvSpPr>
          <p:cNvPr id="42" name="矩形 41"/>
          <p:cNvSpPr/>
          <p:nvPr/>
        </p:nvSpPr>
        <p:spPr>
          <a:xfrm>
            <a:off x="599065" y="6211221"/>
            <a:ext cx="1300274" cy="4602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</a:rPr>
              <a:t>CTS</a:t>
            </a:r>
            <a:endParaRPr lang="zh-TW" altLang="en-US" sz="1400" dirty="0">
              <a:solidFill>
                <a:schemeClr val="tx1"/>
              </a:solidFill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7A5AD-5AEC-42D0-A3BE-F46B40576360}" type="slidenum">
              <a:rPr lang="en-US" altLang="zh-TW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526634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11174" y="298212"/>
            <a:ext cx="10248266" cy="705394"/>
          </a:xfrm>
        </p:spPr>
        <p:txBody>
          <a:bodyPr/>
          <a:lstStyle/>
          <a:p>
            <a:r>
              <a:rPr lang="en-US" altLang="zh-TW" dirty="0"/>
              <a:t>Synthesis Network Power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idx="1"/>
          </p:nvPr>
        </p:nvSpPr>
        <p:spPr>
          <a:xfrm>
            <a:off x="2331672" y="1424042"/>
            <a:ext cx="6944746" cy="1643008"/>
          </a:xfrm>
        </p:spPr>
        <p:txBody>
          <a:bodyPr>
            <a:normAutofit/>
          </a:bodyPr>
          <a:lstStyle/>
          <a:p>
            <a:r>
              <a:rPr lang="zh-TW" altLang="en-US" dirty="0"/>
              <a:t>長</a:t>
            </a:r>
            <a:r>
              <a:rPr lang="en-US" altLang="zh-TW" dirty="0"/>
              <a:t>power ring/</a:t>
            </a:r>
            <a:r>
              <a:rPr lang="zh-TW" altLang="en-US" dirty="0"/>
              <a:t> </a:t>
            </a:r>
            <a:r>
              <a:rPr lang="en-US" altLang="zh-TW" dirty="0"/>
              <a:t>power strap</a:t>
            </a:r>
          </a:p>
          <a:p>
            <a:r>
              <a:rPr lang="zh-TW" altLang="en-US" dirty="0"/>
              <a:t>水平</a:t>
            </a:r>
            <a:r>
              <a:rPr lang="en-US" altLang="zh-TW" dirty="0"/>
              <a:t>:metal3 	</a:t>
            </a:r>
            <a:r>
              <a:rPr lang="zh-TW" altLang="en-US" dirty="0"/>
              <a:t>垂直</a:t>
            </a:r>
            <a:r>
              <a:rPr lang="en-US" altLang="zh-TW" dirty="0"/>
              <a:t>:metal2</a:t>
            </a:r>
          </a:p>
        </p:txBody>
      </p:sp>
      <p:grpSp>
        <p:nvGrpSpPr>
          <p:cNvPr id="9" name="群組 8"/>
          <p:cNvGrpSpPr/>
          <p:nvPr/>
        </p:nvGrpSpPr>
        <p:grpSpPr>
          <a:xfrm>
            <a:off x="2426922" y="2388554"/>
            <a:ext cx="9522506" cy="1406255"/>
            <a:chOff x="2331672" y="3184020"/>
            <a:chExt cx="9522506" cy="1406255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31672" y="3184020"/>
              <a:ext cx="9522506" cy="140625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6" name="橢圓 5"/>
            <p:cNvSpPr/>
            <p:nvPr/>
          </p:nvSpPr>
          <p:spPr>
            <a:xfrm>
              <a:off x="5353050" y="3409950"/>
              <a:ext cx="419100" cy="16930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橢圓 19"/>
            <p:cNvSpPr/>
            <p:nvPr/>
          </p:nvSpPr>
          <p:spPr>
            <a:xfrm>
              <a:off x="5365895" y="3534295"/>
              <a:ext cx="419100" cy="16930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文字方塊 6"/>
            <p:cNvSpPr txBox="1"/>
            <p:nvPr/>
          </p:nvSpPr>
          <p:spPr>
            <a:xfrm>
              <a:off x="5635307" y="3257296"/>
              <a:ext cx="1088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200" dirty="0">
                  <a:solidFill>
                    <a:srgbClr val="FF0000"/>
                  </a:solidFill>
                </a:rPr>
                <a:t>3:</a:t>
              </a:r>
              <a:r>
                <a:rPr lang="zh-TW" altLang="en-US" sz="1200" dirty="0">
                  <a:solidFill>
                    <a:srgbClr val="FF0000"/>
                  </a:solidFill>
                </a:rPr>
                <a:t>水平 </a:t>
              </a:r>
              <a:r>
                <a:rPr lang="en-US" altLang="zh-TW" sz="1200" dirty="0">
                  <a:solidFill>
                    <a:srgbClr val="FF0000"/>
                  </a:solidFill>
                </a:rPr>
                <a:t>2:</a:t>
              </a:r>
              <a:r>
                <a:rPr lang="zh-TW" altLang="en-US" sz="1200" dirty="0">
                  <a:solidFill>
                    <a:srgbClr val="FF0000"/>
                  </a:solidFill>
                </a:rPr>
                <a:t>垂直</a:t>
              </a:r>
            </a:p>
          </p:txBody>
        </p:sp>
        <p:sp>
          <p:nvSpPr>
            <p:cNvPr id="21" name="文字方塊 20"/>
            <p:cNvSpPr txBox="1"/>
            <p:nvPr/>
          </p:nvSpPr>
          <p:spPr>
            <a:xfrm>
              <a:off x="6035212" y="3248197"/>
              <a:ext cx="1847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zh-TW" altLang="en-US" sz="1200" dirty="0">
                <a:solidFill>
                  <a:srgbClr val="FF0000"/>
                </a:solidFill>
              </a:endParaRPr>
            </a:p>
          </p:txBody>
        </p:sp>
        <p:sp>
          <p:nvSpPr>
            <p:cNvPr id="8" name="文字方塊 7"/>
            <p:cNvSpPr txBox="1"/>
            <p:nvPr/>
          </p:nvSpPr>
          <p:spPr>
            <a:xfrm>
              <a:off x="8688988" y="4235278"/>
              <a:ext cx="102245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200" dirty="0">
                  <a:solidFill>
                    <a:srgbClr val="FF0000"/>
                  </a:solidFill>
                </a:rPr>
                <a:t>分析</a:t>
              </a:r>
              <a:r>
                <a:rPr lang="en-US" altLang="zh-TW" sz="1200" dirty="0">
                  <a:solidFill>
                    <a:srgbClr val="FF0000"/>
                  </a:solidFill>
                </a:rPr>
                <a:t>IR</a:t>
              </a:r>
              <a:r>
                <a:rPr lang="zh-TW" altLang="en-US" sz="1200" dirty="0">
                  <a:solidFill>
                    <a:srgbClr val="FF0000"/>
                  </a:solidFill>
                </a:rPr>
                <a:t> </a:t>
              </a:r>
              <a:r>
                <a:rPr lang="en-US" altLang="zh-TW" sz="1200" dirty="0">
                  <a:solidFill>
                    <a:srgbClr val="FF0000"/>
                  </a:solidFill>
                </a:rPr>
                <a:t>drop</a:t>
              </a:r>
              <a:endParaRPr lang="zh-TW" altLang="en-US" sz="1200" dirty="0">
                <a:solidFill>
                  <a:srgbClr val="FF0000"/>
                </a:solidFill>
              </a:endParaRPr>
            </a:p>
          </p:txBody>
        </p:sp>
      </p:grpSp>
      <p:sp>
        <p:nvSpPr>
          <p:cNvPr id="25" name="矩形 24"/>
          <p:cNvSpPr/>
          <p:nvPr/>
        </p:nvSpPr>
        <p:spPr>
          <a:xfrm>
            <a:off x="511174" y="1994453"/>
            <a:ext cx="1490346" cy="47301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矩形 28"/>
          <p:cNvSpPr/>
          <p:nvPr/>
        </p:nvSpPr>
        <p:spPr>
          <a:xfrm>
            <a:off x="511174" y="1424042"/>
            <a:ext cx="1490346" cy="3091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DC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599646" y="2310711"/>
            <a:ext cx="1300274" cy="4602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</a:rPr>
              <a:t>Design Setup</a:t>
            </a:r>
            <a:endParaRPr lang="zh-TW" altLang="en-US" sz="1400" dirty="0">
              <a:solidFill>
                <a:schemeClr val="tx1"/>
              </a:solidFill>
            </a:endParaRPr>
          </a:p>
        </p:txBody>
      </p:sp>
      <p:cxnSp>
        <p:nvCxnSpPr>
          <p:cNvPr id="33" name="直線單箭頭接點 32"/>
          <p:cNvCxnSpPr/>
          <p:nvPr/>
        </p:nvCxnSpPr>
        <p:spPr>
          <a:xfrm>
            <a:off x="1264920" y="1733196"/>
            <a:ext cx="0" cy="26561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文字方塊 33"/>
          <p:cNvSpPr txBox="1"/>
          <p:nvPr/>
        </p:nvSpPr>
        <p:spPr>
          <a:xfrm>
            <a:off x="980598" y="1994453"/>
            <a:ext cx="551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ICC</a:t>
            </a:r>
            <a:endParaRPr lang="zh-TW" altLang="en-US" dirty="0"/>
          </a:p>
        </p:txBody>
      </p:sp>
      <p:sp>
        <p:nvSpPr>
          <p:cNvPr id="35" name="矩形 34"/>
          <p:cNvSpPr/>
          <p:nvPr/>
        </p:nvSpPr>
        <p:spPr>
          <a:xfrm>
            <a:off x="548640" y="2908620"/>
            <a:ext cx="1402080" cy="256704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400" dirty="0">
              <a:solidFill>
                <a:schemeClr val="tx1"/>
              </a:solidFill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599065" y="5613312"/>
            <a:ext cx="1300274" cy="4602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</a:rPr>
              <a:t>Placement</a:t>
            </a:r>
            <a:endParaRPr lang="zh-TW" altLang="en-US" sz="1400" dirty="0">
              <a:solidFill>
                <a:schemeClr val="tx1"/>
              </a:solidFill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599065" y="5055051"/>
            <a:ext cx="1300274" cy="34906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</a:rPr>
              <a:t>IR drop</a:t>
            </a:r>
            <a:endParaRPr lang="zh-TW" altLang="en-US" sz="1400" dirty="0">
              <a:solidFill>
                <a:schemeClr val="tx1"/>
              </a:solidFill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599065" y="4590275"/>
            <a:ext cx="1300751" cy="400834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</a:rPr>
              <a:t>power network</a:t>
            </a:r>
            <a:endParaRPr lang="zh-TW" altLang="en-US" sz="1400" dirty="0">
              <a:solidFill>
                <a:schemeClr val="tx1"/>
              </a:solidFill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599543" y="4163209"/>
            <a:ext cx="1300274" cy="34906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</a:rPr>
              <a:t>congestion</a:t>
            </a:r>
            <a:endParaRPr lang="zh-TW" altLang="en-US" sz="1400" dirty="0">
              <a:solidFill>
                <a:schemeClr val="tx1"/>
              </a:solidFill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599543" y="3648075"/>
            <a:ext cx="1311552" cy="44283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</a:rPr>
              <a:t>Course placement</a:t>
            </a:r>
            <a:endParaRPr lang="zh-TW" altLang="en-US" sz="1400" dirty="0">
              <a:solidFill>
                <a:schemeClr val="tx1"/>
              </a:solidFill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599543" y="3230182"/>
            <a:ext cx="1300274" cy="34906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</a:rPr>
              <a:t>Floor Plan</a:t>
            </a:r>
            <a:endParaRPr lang="zh-TW" altLang="en-US" sz="1400" dirty="0">
              <a:solidFill>
                <a:schemeClr val="tx1"/>
              </a:solidFill>
            </a:endParaRPr>
          </a:p>
        </p:txBody>
      </p:sp>
      <p:sp>
        <p:nvSpPr>
          <p:cNvPr id="43" name="文字方塊 42"/>
          <p:cNvSpPr txBox="1"/>
          <p:nvPr/>
        </p:nvSpPr>
        <p:spPr>
          <a:xfrm>
            <a:off x="549825" y="2953183"/>
            <a:ext cx="13612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/>
              <a:t>Design Planning</a:t>
            </a:r>
            <a:endParaRPr lang="zh-TW" altLang="en-US" sz="1200" dirty="0"/>
          </a:p>
        </p:txBody>
      </p:sp>
      <p:sp>
        <p:nvSpPr>
          <p:cNvPr id="44" name="矩形 43"/>
          <p:cNvSpPr/>
          <p:nvPr/>
        </p:nvSpPr>
        <p:spPr>
          <a:xfrm>
            <a:off x="599065" y="6211221"/>
            <a:ext cx="1300274" cy="4602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</a:rPr>
              <a:t>CTS</a:t>
            </a:r>
            <a:endParaRPr lang="zh-TW" altLang="en-US" sz="1400" dirty="0">
              <a:solidFill>
                <a:schemeClr val="tx1"/>
              </a:solidFill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7A5AD-5AEC-42D0-A3BE-F46B40576360}" type="slidenum">
              <a:rPr lang="en-US" altLang="zh-TW" smtClean="0"/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09190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11174" y="298212"/>
            <a:ext cx="10248266" cy="705394"/>
          </a:xfrm>
        </p:spPr>
        <p:txBody>
          <a:bodyPr/>
          <a:lstStyle/>
          <a:p>
            <a:r>
              <a:rPr lang="en-US" altLang="zh-TW" dirty="0"/>
              <a:t>Analyze IR drop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idx="1"/>
          </p:nvPr>
        </p:nvSpPr>
        <p:spPr>
          <a:xfrm>
            <a:off x="2331672" y="1424042"/>
            <a:ext cx="6944746" cy="1346926"/>
          </a:xfrm>
        </p:spPr>
        <p:txBody>
          <a:bodyPr>
            <a:normAutofit/>
          </a:bodyPr>
          <a:lstStyle/>
          <a:p>
            <a:r>
              <a:rPr lang="zh-TW" altLang="en-US" dirty="0"/>
              <a:t>越紅色越嚴重</a:t>
            </a:r>
            <a:endParaRPr lang="en-US" altLang="zh-TW" dirty="0"/>
          </a:p>
          <a:p>
            <a:r>
              <a:rPr lang="zh-TW" altLang="en-US" dirty="0"/>
              <a:t>單位 </a:t>
            </a:r>
            <a:r>
              <a:rPr lang="en-US" altLang="zh-TW" dirty="0"/>
              <a:t>:mV</a:t>
            </a:r>
          </a:p>
          <a:p>
            <a:r>
              <a:rPr lang="zh-TW" altLang="en-US" dirty="0"/>
              <a:t>不能超過</a:t>
            </a:r>
            <a:r>
              <a:rPr lang="en-US" altLang="zh-TW" dirty="0"/>
              <a:t>10%</a:t>
            </a:r>
            <a:r>
              <a:rPr lang="zh-TW" altLang="en-US" dirty="0"/>
              <a:t> 的</a:t>
            </a:r>
            <a:r>
              <a:rPr lang="en-US" altLang="zh-TW" dirty="0"/>
              <a:t>VDD(</a:t>
            </a:r>
            <a:r>
              <a:rPr lang="zh-TW" altLang="en-US" dirty="0"/>
              <a:t>例</a:t>
            </a:r>
            <a:r>
              <a:rPr lang="en-US" altLang="zh-TW" dirty="0"/>
              <a:t>1.8V</a:t>
            </a:r>
            <a:r>
              <a:rPr lang="zh-TW" altLang="en-US" dirty="0"/>
              <a:t>*</a:t>
            </a:r>
            <a:r>
              <a:rPr lang="en-US" altLang="zh-TW" dirty="0"/>
              <a:t>10%=0.18V=180mV)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1096" y="2678029"/>
            <a:ext cx="5485654" cy="377107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8" name="矩形 17"/>
          <p:cNvSpPr/>
          <p:nvPr/>
        </p:nvSpPr>
        <p:spPr>
          <a:xfrm>
            <a:off x="511174" y="1994453"/>
            <a:ext cx="1490346" cy="47301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矩形 19"/>
          <p:cNvSpPr/>
          <p:nvPr/>
        </p:nvSpPr>
        <p:spPr>
          <a:xfrm>
            <a:off x="511174" y="1424042"/>
            <a:ext cx="1490346" cy="3091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DC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599646" y="2310711"/>
            <a:ext cx="1300274" cy="4602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</a:rPr>
              <a:t>Design Setup</a:t>
            </a:r>
            <a:endParaRPr lang="zh-TW" altLang="en-US" sz="1400" dirty="0">
              <a:solidFill>
                <a:schemeClr val="tx1"/>
              </a:solidFill>
            </a:endParaRPr>
          </a:p>
        </p:txBody>
      </p:sp>
      <p:cxnSp>
        <p:nvCxnSpPr>
          <p:cNvPr id="25" name="直線單箭頭接點 24"/>
          <p:cNvCxnSpPr/>
          <p:nvPr/>
        </p:nvCxnSpPr>
        <p:spPr>
          <a:xfrm>
            <a:off x="1264920" y="1733196"/>
            <a:ext cx="0" cy="26561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文字方塊 28"/>
          <p:cNvSpPr txBox="1"/>
          <p:nvPr/>
        </p:nvSpPr>
        <p:spPr>
          <a:xfrm>
            <a:off x="980598" y="1994453"/>
            <a:ext cx="551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ICC</a:t>
            </a:r>
            <a:endParaRPr lang="zh-TW" altLang="en-US" dirty="0"/>
          </a:p>
        </p:txBody>
      </p:sp>
      <p:sp>
        <p:nvSpPr>
          <p:cNvPr id="31" name="矩形 30"/>
          <p:cNvSpPr/>
          <p:nvPr/>
        </p:nvSpPr>
        <p:spPr>
          <a:xfrm>
            <a:off x="548640" y="2908620"/>
            <a:ext cx="1402080" cy="256704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400" dirty="0">
              <a:solidFill>
                <a:schemeClr val="tx1"/>
              </a:solidFill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599065" y="5613312"/>
            <a:ext cx="1300274" cy="4602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</a:rPr>
              <a:t>Placement</a:t>
            </a:r>
            <a:endParaRPr lang="zh-TW" altLang="en-US" sz="1400" dirty="0">
              <a:solidFill>
                <a:schemeClr val="tx1"/>
              </a:solidFill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599065" y="5055051"/>
            <a:ext cx="1300274" cy="349068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</a:rPr>
              <a:t>IR drop</a:t>
            </a:r>
            <a:endParaRPr lang="zh-TW" altLang="en-US" sz="1400" dirty="0">
              <a:solidFill>
                <a:schemeClr val="tx1"/>
              </a:solidFill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599065" y="4590275"/>
            <a:ext cx="1300751" cy="4008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</a:rPr>
              <a:t>power network</a:t>
            </a:r>
            <a:endParaRPr lang="zh-TW" altLang="en-US" sz="1400" dirty="0">
              <a:solidFill>
                <a:schemeClr val="tx1"/>
              </a:solidFill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599543" y="4163209"/>
            <a:ext cx="1300274" cy="34906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</a:rPr>
              <a:t>congestion</a:t>
            </a:r>
            <a:endParaRPr lang="zh-TW" altLang="en-US" sz="1400" dirty="0">
              <a:solidFill>
                <a:schemeClr val="tx1"/>
              </a:solidFill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599543" y="3648075"/>
            <a:ext cx="1311552" cy="44283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</a:rPr>
              <a:t>Course placement</a:t>
            </a:r>
            <a:endParaRPr lang="zh-TW" altLang="en-US" sz="1400" dirty="0">
              <a:solidFill>
                <a:schemeClr val="tx1"/>
              </a:solidFill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599543" y="3230182"/>
            <a:ext cx="1300274" cy="34906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</a:rPr>
              <a:t>Floor Plan</a:t>
            </a:r>
            <a:endParaRPr lang="zh-TW" altLang="en-US" sz="1400" dirty="0">
              <a:solidFill>
                <a:schemeClr val="tx1"/>
              </a:solidFill>
            </a:endParaRPr>
          </a:p>
        </p:txBody>
      </p:sp>
      <p:sp>
        <p:nvSpPr>
          <p:cNvPr id="40" name="文字方塊 39"/>
          <p:cNvSpPr txBox="1"/>
          <p:nvPr/>
        </p:nvSpPr>
        <p:spPr>
          <a:xfrm>
            <a:off x="549825" y="2953183"/>
            <a:ext cx="13612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/>
              <a:t>Design Planning</a:t>
            </a:r>
            <a:endParaRPr lang="zh-TW" altLang="en-US" sz="1200" dirty="0"/>
          </a:p>
        </p:txBody>
      </p:sp>
      <p:sp>
        <p:nvSpPr>
          <p:cNvPr id="41" name="矩形 40"/>
          <p:cNvSpPr/>
          <p:nvPr/>
        </p:nvSpPr>
        <p:spPr>
          <a:xfrm>
            <a:off x="599065" y="6211221"/>
            <a:ext cx="1300274" cy="4602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</a:rPr>
              <a:t>CTS</a:t>
            </a:r>
            <a:endParaRPr lang="zh-TW" altLang="en-US" sz="1400" dirty="0">
              <a:solidFill>
                <a:schemeClr val="tx1"/>
              </a:solidFill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7A5AD-5AEC-42D0-A3BE-F46B40576360}" type="slidenum">
              <a:rPr lang="en-US" altLang="zh-TW" smtClean="0"/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49674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77219" y="196236"/>
            <a:ext cx="8598907" cy="758881"/>
          </a:xfrm>
        </p:spPr>
        <p:txBody>
          <a:bodyPr>
            <a:normAutofit/>
          </a:bodyPr>
          <a:lstStyle/>
          <a:p>
            <a:r>
              <a:rPr lang="en-US" altLang="zh-TW" dirty="0"/>
              <a:t>ICC</a:t>
            </a:r>
            <a:r>
              <a:rPr lang="zh-TW" altLang="en-US" dirty="0"/>
              <a:t>後步驟</a:t>
            </a:r>
          </a:p>
        </p:txBody>
      </p:sp>
      <p:grpSp>
        <p:nvGrpSpPr>
          <p:cNvPr id="35" name="群組 34"/>
          <p:cNvGrpSpPr/>
          <p:nvPr/>
        </p:nvGrpSpPr>
        <p:grpSpPr>
          <a:xfrm>
            <a:off x="923814" y="1139448"/>
            <a:ext cx="8829069" cy="4329536"/>
            <a:chOff x="2092214" y="1525528"/>
            <a:chExt cx="8829069" cy="4329536"/>
          </a:xfrm>
        </p:grpSpPr>
        <p:grpSp>
          <p:nvGrpSpPr>
            <p:cNvPr id="12" name="群組 11"/>
            <p:cNvGrpSpPr/>
            <p:nvPr/>
          </p:nvGrpSpPr>
          <p:grpSpPr>
            <a:xfrm>
              <a:off x="2092214" y="1525528"/>
              <a:ext cx="1530552" cy="4329536"/>
              <a:chOff x="777219" y="1037848"/>
              <a:chExt cx="1530552" cy="4329536"/>
            </a:xfrm>
          </p:grpSpPr>
          <p:sp>
            <p:nvSpPr>
              <p:cNvPr id="4" name="矩形 3"/>
              <p:cNvSpPr/>
              <p:nvPr/>
            </p:nvSpPr>
            <p:spPr>
              <a:xfrm>
                <a:off x="777219" y="1037848"/>
                <a:ext cx="1530552" cy="4329536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5" name="文字方塊 4"/>
              <p:cNvSpPr txBox="1"/>
              <p:nvPr/>
            </p:nvSpPr>
            <p:spPr>
              <a:xfrm>
                <a:off x="869875" y="1127443"/>
                <a:ext cx="134524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200" dirty="0"/>
                  <a:t>Implementation</a:t>
                </a:r>
                <a:endParaRPr lang="zh-TW" altLang="en-US" sz="1200" dirty="0"/>
              </a:p>
            </p:txBody>
          </p:sp>
          <p:sp>
            <p:nvSpPr>
              <p:cNvPr id="6" name="矩形 5"/>
              <p:cNvSpPr/>
              <p:nvPr/>
            </p:nvSpPr>
            <p:spPr>
              <a:xfrm>
                <a:off x="914400" y="1642476"/>
                <a:ext cx="1227908" cy="62175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400" dirty="0">
                    <a:solidFill>
                      <a:schemeClr val="tx1"/>
                    </a:solidFill>
                  </a:rPr>
                  <a:t>Add Bounding Pad</a:t>
                </a:r>
                <a:endParaRPr lang="zh-TW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矩形 6"/>
              <p:cNvSpPr/>
              <p:nvPr/>
            </p:nvSpPr>
            <p:spPr>
              <a:xfrm>
                <a:off x="914400" y="2502263"/>
                <a:ext cx="1227908" cy="4732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400" dirty="0">
                    <a:solidFill>
                      <a:schemeClr val="tx1"/>
                    </a:solidFill>
                  </a:rPr>
                  <a:t>LVS</a:t>
                </a:r>
                <a:endParaRPr lang="zh-TW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>
                <a:off x="914400" y="3213533"/>
                <a:ext cx="1227908" cy="53115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400" dirty="0">
                    <a:solidFill>
                      <a:schemeClr val="tx1"/>
                    </a:solidFill>
                  </a:rPr>
                  <a:t>Qentry DRC</a:t>
                </a:r>
                <a:endParaRPr lang="zh-TW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矩形 9"/>
              <p:cNvSpPr/>
              <p:nvPr/>
            </p:nvSpPr>
            <p:spPr>
              <a:xfrm>
                <a:off x="914400" y="3982722"/>
                <a:ext cx="1227908" cy="48477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200" dirty="0">
                    <a:solidFill>
                      <a:schemeClr val="tx1"/>
                    </a:solidFill>
                  </a:rPr>
                  <a:t>TSRI</a:t>
                </a:r>
                <a:r>
                  <a:rPr lang="zh-TW" altLang="en-US" sz="1200" dirty="0">
                    <a:solidFill>
                      <a:schemeClr val="tx1"/>
                    </a:solidFill>
                  </a:rPr>
                  <a:t>下線申請</a:t>
                </a:r>
              </a:p>
            </p:txBody>
          </p:sp>
          <p:sp>
            <p:nvSpPr>
              <p:cNvPr id="11" name="矩形 10"/>
              <p:cNvSpPr/>
              <p:nvPr/>
            </p:nvSpPr>
            <p:spPr>
              <a:xfrm>
                <a:off x="914400" y="4705533"/>
                <a:ext cx="1227908" cy="48477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200" dirty="0">
                    <a:solidFill>
                      <a:schemeClr val="tx1"/>
                    </a:solidFill>
                  </a:rPr>
                  <a:t>Test Pattern</a:t>
                </a:r>
                <a:endParaRPr lang="zh-TW" altLang="en-US" sz="12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3" name="圓角矩形 12"/>
            <p:cNvSpPr/>
            <p:nvPr/>
          </p:nvSpPr>
          <p:spPr>
            <a:xfrm>
              <a:off x="4005941" y="2281868"/>
              <a:ext cx="1262743" cy="44689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40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_merge.gds</a:t>
              </a:r>
              <a:endParaRPr lang="zh-TW" altLang="en-US" sz="1400" dirty="0">
                <a:solidFill>
                  <a:schemeClr val="tx2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14" name="圓角矩形 13"/>
            <p:cNvSpPr/>
            <p:nvPr/>
          </p:nvSpPr>
          <p:spPr>
            <a:xfrm>
              <a:off x="4005941" y="3003115"/>
              <a:ext cx="1262743" cy="44689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40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lvs.rep</a:t>
              </a:r>
              <a:endParaRPr lang="zh-TW" altLang="en-US" sz="1400" dirty="0">
                <a:solidFill>
                  <a:schemeClr val="tx2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15" name="圓角矩形 14"/>
            <p:cNvSpPr/>
            <p:nvPr/>
          </p:nvSpPr>
          <p:spPr>
            <a:xfrm>
              <a:off x="4005941" y="3743344"/>
              <a:ext cx="1262743" cy="44689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40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drc.rep</a:t>
              </a:r>
              <a:endParaRPr lang="zh-TW" altLang="en-US" sz="1400" dirty="0">
                <a:solidFill>
                  <a:schemeClr val="tx2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16" name="圓角矩形 15"/>
            <p:cNvSpPr/>
            <p:nvPr/>
          </p:nvSpPr>
          <p:spPr>
            <a:xfrm>
              <a:off x="4005941" y="4495413"/>
              <a:ext cx="1262743" cy="44689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40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資料上傳</a:t>
              </a:r>
            </a:p>
          </p:txBody>
        </p:sp>
        <p:sp>
          <p:nvSpPr>
            <p:cNvPr id="17" name="圓角矩形 16"/>
            <p:cNvSpPr/>
            <p:nvPr/>
          </p:nvSpPr>
          <p:spPr>
            <a:xfrm>
              <a:off x="4005941" y="5212155"/>
              <a:ext cx="1262743" cy="44689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40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V93000</a:t>
              </a:r>
              <a:r>
                <a:rPr lang="zh-TW" altLang="en-US" sz="140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機台測試</a:t>
              </a:r>
            </a:p>
          </p:txBody>
        </p:sp>
        <p:sp>
          <p:nvSpPr>
            <p:cNvPr id="18" name="文字方塊 17"/>
            <p:cNvSpPr txBox="1"/>
            <p:nvPr/>
          </p:nvSpPr>
          <p:spPr>
            <a:xfrm>
              <a:off x="5817322" y="3091557"/>
              <a:ext cx="1135888" cy="30777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zh-TW" altLang="en-US" sz="1400" dirty="0"/>
                <a:t>檢查</a:t>
              </a:r>
              <a:r>
                <a:rPr lang="en-US" altLang="zh-TW" sz="1400" dirty="0"/>
                <a:t>correct</a:t>
              </a:r>
              <a:endParaRPr lang="zh-TW" altLang="en-US" sz="1400" dirty="0"/>
            </a:p>
          </p:txBody>
        </p:sp>
        <p:sp>
          <p:nvSpPr>
            <p:cNvPr id="19" name="文字方塊 18"/>
            <p:cNvSpPr txBox="1"/>
            <p:nvPr/>
          </p:nvSpPr>
          <p:spPr>
            <a:xfrm>
              <a:off x="5817322" y="3844898"/>
              <a:ext cx="5103961" cy="30777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zh-TW" altLang="en-US" sz="1400" dirty="0"/>
                <a:t>至</a:t>
              </a:r>
              <a:r>
                <a:rPr lang="en-US" altLang="zh-TW" sz="1400" dirty="0">
                  <a:hlinkClick r:id="rId2"/>
                </a:rPr>
                <a:t>http://www2.cic.org.tw/~shuttle/drc/</a:t>
              </a:r>
              <a:r>
                <a:rPr lang="zh-TW" altLang="en-US" sz="1400" dirty="0"/>
                <a:t>下載可容許錯誤列表</a:t>
              </a:r>
            </a:p>
          </p:txBody>
        </p:sp>
        <p:sp>
          <p:nvSpPr>
            <p:cNvPr id="20" name="文字方塊 19"/>
            <p:cNvSpPr txBox="1"/>
            <p:nvPr/>
          </p:nvSpPr>
          <p:spPr>
            <a:xfrm>
              <a:off x="5817322" y="5294739"/>
              <a:ext cx="1727332" cy="30777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zh-TW" altLang="en-US" sz="1400" dirty="0"/>
                <a:t>產生測試</a:t>
              </a:r>
              <a:r>
                <a:rPr lang="en-US" altLang="zh-TW" sz="1400" dirty="0"/>
                <a:t>vector file</a:t>
              </a:r>
              <a:endParaRPr lang="zh-TW" altLang="en-US" sz="1400" dirty="0"/>
            </a:p>
          </p:txBody>
        </p:sp>
        <p:cxnSp>
          <p:nvCxnSpPr>
            <p:cNvPr id="21" name="直線單箭頭接點 20"/>
            <p:cNvCxnSpPr>
              <a:endCxn id="13" idx="1"/>
            </p:cNvCxnSpPr>
            <p:nvPr/>
          </p:nvCxnSpPr>
          <p:spPr>
            <a:xfrm flipV="1">
              <a:off x="3457303" y="2505314"/>
              <a:ext cx="548638" cy="32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直線單箭頭接點 22"/>
            <p:cNvCxnSpPr/>
            <p:nvPr/>
          </p:nvCxnSpPr>
          <p:spPr>
            <a:xfrm flipV="1">
              <a:off x="3457303" y="3245478"/>
              <a:ext cx="548638" cy="32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直線單箭頭接點 23"/>
            <p:cNvCxnSpPr/>
            <p:nvPr/>
          </p:nvCxnSpPr>
          <p:spPr>
            <a:xfrm flipV="1">
              <a:off x="3457303" y="3998787"/>
              <a:ext cx="548638" cy="32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直線單箭頭接點 24"/>
            <p:cNvCxnSpPr/>
            <p:nvPr/>
          </p:nvCxnSpPr>
          <p:spPr>
            <a:xfrm flipV="1">
              <a:off x="3457303" y="4739016"/>
              <a:ext cx="548638" cy="32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直線單箭頭接點 25"/>
            <p:cNvCxnSpPr/>
            <p:nvPr/>
          </p:nvCxnSpPr>
          <p:spPr>
            <a:xfrm flipV="1">
              <a:off x="3457303" y="5435600"/>
              <a:ext cx="548638" cy="32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直線單箭頭接點 26"/>
            <p:cNvCxnSpPr/>
            <p:nvPr/>
          </p:nvCxnSpPr>
          <p:spPr>
            <a:xfrm flipV="1">
              <a:off x="5268684" y="3245446"/>
              <a:ext cx="548638" cy="32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直線單箭頭接點 27"/>
            <p:cNvCxnSpPr/>
            <p:nvPr/>
          </p:nvCxnSpPr>
          <p:spPr>
            <a:xfrm flipV="1">
              <a:off x="5268684" y="4001778"/>
              <a:ext cx="548638" cy="32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直線單箭頭接點 28"/>
            <p:cNvCxnSpPr/>
            <p:nvPr/>
          </p:nvCxnSpPr>
          <p:spPr>
            <a:xfrm flipV="1">
              <a:off x="5268684" y="5432577"/>
              <a:ext cx="548638" cy="32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0" name="向下箭號 29"/>
            <p:cNvSpPr/>
            <p:nvPr/>
          </p:nvSpPr>
          <p:spPr>
            <a:xfrm>
              <a:off x="2790558" y="2762055"/>
              <a:ext cx="135522" cy="227888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1" name="向下箭號 30"/>
            <p:cNvSpPr/>
            <p:nvPr/>
          </p:nvSpPr>
          <p:spPr>
            <a:xfrm>
              <a:off x="2790558" y="3473324"/>
              <a:ext cx="135522" cy="227888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2" name="向下箭號 31"/>
            <p:cNvSpPr/>
            <p:nvPr/>
          </p:nvSpPr>
          <p:spPr>
            <a:xfrm>
              <a:off x="2790558" y="4243909"/>
              <a:ext cx="135522" cy="227888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3" name="向下箭號 32"/>
            <p:cNvSpPr/>
            <p:nvPr/>
          </p:nvSpPr>
          <p:spPr>
            <a:xfrm>
              <a:off x="2790558" y="4955178"/>
              <a:ext cx="135522" cy="227888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4" name="向下箭號 33"/>
            <p:cNvSpPr/>
            <p:nvPr/>
          </p:nvSpPr>
          <p:spPr>
            <a:xfrm>
              <a:off x="2781477" y="1890726"/>
              <a:ext cx="135522" cy="227888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36" name="投影片編號版面配置區 3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7A5AD-5AEC-42D0-A3BE-F46B40576360}" type="slidenum">
              <a:rPr lang="en-US" altLang="zh-TW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116272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11174" y="298212"/>
            <a:ext cx="10248266" cy="705394"/>
          </a:xfrm>
        </p:spPr>
        <p:txBody>
          <a:bodyPr/>
          <a:lstStyle/>
          <a:p>
            <a:r>
              <a:rPr lang="en-US" altLang="zh-TW" dirty="0"/>
              <a:t>Synthesis Network Power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idx="1"/>
          </p:nvPr>
        </p:nvSpPr>
        <p:spPr>
          <a:xfrm>
            <a:off x="2331672" y="1424042"/>
            <a:ext cx="6944746" cy="1529141"/>
          </a:xfrm>
        </p:spPr>
        <p:txBody>
          <a:bodyPr>
            <a:normAutofit/>
          </a:bodyPr>
          <a:lstStyle/>
          <a:p>
            <a:r>
              <a:rPr lang="zh-TW" altLang="en-US" dirty="0"/>
              <a:t>將</a:t>
            </a:r>
            <a:r>
              <a:rPr lang="en-US" altLang="zh-TW" dirty="0"/>
              <a:t>power ring</a:t>
            </a:r>
            <a:r>
              <a:rPr lang="zh-TW" altLang="en-US" dirty="0"/>
              <a:t>連接至</a:t>
            </a:r>
            <a:r>
              <a:rPr lang="en-US" altLang="zh-TW" dirty="0"/>
              <a:t>power pad</a:t>
            </a:r>
          </a:p>
          <a:p>
            <a:r>
              <a:rPr lang="zh-TW" altLang="en-US" dirty="0"/>
              <a:t>長</a:t>
            </a:r>
            <a:r>
              <a:rPr lang="en-US" altLang="zh-TW" dirty="0"/>
              <a:t>power rail</a:t>
            </a:r>
          </a:p>
          <a:p>
            <a:r>
              <a:rPr lang="zh-TW" altLang="en-US" dirty="0"/>
              <a:t>再分析一次</a:t>
            </a:r>
            <a:r>
              <a:rPr lang="en-US" altLang="zh-TW" dirty="0"/>
              <a:t>IR</a:t>
            </a:r>
            <a:r>
              <a:rPr lang="zh-TW" altLang="en-US" dirty="0"/>
              <a:t> </a:t>
            </a:r>
            <a:r>
              <a:rPr lang="en-US" altLang="zh-TW" dirty="0"/>
              <a:t>drop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1672" y="2707531"/>
            <a:ext cx="9633229" cy="1644420"/>
          </a:xfrm>
          <a:prstGeom prst="rect">
            <a:avLst/>
          </a:prstGeom>
        </p:spPr>
      </p:pic>
      <p:sp>
        <p:nvSpPr>
          <p:cNvPr id="6" name="橢圓 5"/>
          <p:cNvSpPr/>
          <p:nvPr/>
        </p:nvSpPr>
        <p:spPr>
          <a:xfrm>
            <a:off x="10687050" y="2540839"/>
            <a:ext cx="1400175" cy="41234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9578701" y="2148595"/>
            <a:ext cx="2216697" cy="276999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TW" sz="1200" dirty="0">
                <a:solidFill>
                  <a:srgbClr val="FF0000"/>
                </a:solidFill>
              </a:rPr>
              <a:t>gap</a:t>
            </a:r>
            <a:r>
              <a:rPr lang="zh-TW" altLang="en-US" sz="1200" dirty="0">
                <a:solidFill>
                  <a:srgbClr val="FF0000"/>
                </a:solidFill>
              </a:rPr>
              <a:t>是指兩個</a:t>
            </a:r>
            <a:r>
              <a:rPr lang="en-US" altLang="zh-TW" sz="1200" dirty="0">
                <a:solidFill>
                  <a:srgbClr val="FF0000"/>
                </a:solidFill>
              </a:rPr>
              <a:t>VDD/VSS</a:t>
            </a:r>
            <a:r>
              <a:rPr lang="zh-TW" altLang="en-US" sz="1200" dirty="0">
                <a:solidFill>
                  <a:srgbClr val="FF0000"/>
                </a:solidFill>
              </a:rPr>
              <a:t>的距離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5476875" y="3986667"/>
            <a:ext cx="26222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200" dirty="0">
                <a:solidFill>
                  <a:srgbClr val="FF0000"/>
                </a:solidFill>
              </a:rPr>
              <a:t>設定</a:t>
            </a:r>
            <a:r>
              <a:rPr lang="en-US" altLang="zh-TW" sz="1200" dirty="0">
                <a:solidFill>
                  <a:srgbClr val="FF0000"/>
                </a:solidFill>
              </a:rPr>
              <a:t>strap</a:t>
            </a:r>
            <a:r>
              <a:rPr lang="zh-TW" altLang="en-US" sz="1200" dirty="0">
                <a:solidFill>
                  <a:srgbClr val="FF0000"/>
                </a:solidFill>
              </a:rPr>
              <a:t>下不要擺放</a:t>
            </a:r>
            <a:r>
              <a:rPr lang="en-US" altLang="zh-TW" sz="1200" dirty="0">
                <a:solidFill>
                  <a:srgbClr val="FF0000"/>
                </a:solidFill>
              </a:rPr>
              <a:t>standard cells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511174" y="1994453"/>
            <a:ext cx="1490346" cy="47301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矩形 24"/>
          <p:cNvSpPr/>
          <p:nvPr/>
        </p:nvSpPr>
        <p:spPr>
          <a:xfrm>
            <a:off x="511174" y="1424042"/>
            <a:ext cx="1490346" cy="3091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DC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599646" y="2310711"/>
            <a:ext cx="1300274" cy="4602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</a:rPr>
              <a:t>Design Setup</a:t>
            </a:r>
            <a:endParaRPr lang="zh-TW" altLang="en-US" sz="1400" dirty="0">
              <a:solidFill>
                <a:schemeClr val="tx1"/>
              </a:solidFill>
            </a:endParaRPr>
          </a:p>
        </p:txBody>
      </p:sp>
      <p:cxnSp>
        <p:nvCxnSpPr>
          <p:cNvPr id="31" name="直線單箭頭接點 30"/>
          <p:cNvCxnSpPr/>
          <p:nvPr/>
        </p:nvCxnSpPr>
        <p:spPr>
          <a:xfrm>
            <a:off x="1264920" y="1733196"/>
            <a:ext cx="0" cy="26561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文字方塊 32"/>
          <p:cNvSpPr txBox="1"/>
          <p:nvPr/>
        </p:nvSpPr>
        <p:spPr>
          <a:xfrm>
            <a:off x="980598" y="1994453"/>
            <a:ext cx="551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ICC</a:t>
            </a:r>
            <a:endParaRPr lang="zh-TW" altLang="en-US" dirty="0"/>
          </a:p>
        </p:txBody>
      </p:sp>
      <p:sp>
        <p:nvSpPr>
          <p:cNvPr id="34" name="矩形 33"/>
          <p:cNvSpPr/>
          <p:nvPr/>
        </p:nvSpPr>
        <p:spPr>
          <a:xfrm>
            <a:off x="548640" y="2908620"/>
            <a:ext cx="1402080" cy="256704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400" dirty="0">
              <a:solidFill>
                <a:schemeClr val="tx1"/>
              </a:solidFill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599065" y="5613312"/>
            <a:ext cx="1300274" cy="4602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</a:rPr>
              <a:t>Placement</a:t>
            </a:r>
            <a:endParaRPr lang="zh-TW" altLang="en-US" sz="1400" dirty="0">
              <a:solidFill>
                <a:schemeClr val="tx1"/>
              </a:solidFill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599065" y="5055051"/>
            <a:ext cx="1300274" cy="349068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</a:rPr>
              <a:t>IR drop</a:t>
            </a:r>
            <a:endParaRPr lang="zh-TW" altLang="en-US" sz="1400" dirty="0">
              <a:solidFill>
                <a:schemeClr val="tx1"/>
              </a:solidFill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599065" y="4590275"/>
            <a:ext cx="1300751" cy="400834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</a:rPr>
              <a:t>power network</a:t>
            </a:r>
            <a:endParaRPr lang="zh-TW" altLang="en-US" sz="1400" dirty="0">
              <a:solidFill>
                <a:schemeClr val="tx1"/>
              </a:solidFill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599543" y="4163209"/>
            <a:ext cx="1300274" cy="34906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</a:rPr>
              <a:t>congestion</a:t>
            </a:r>
            <a:endParaRPr lang="zh-TW" altLang="en-US" sz="1400" dirty="0">
              <a:solidFill>
                <a:schemeClr val="tx1"/>
              </a:solidFill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599543" y="3648075"/>
            <a:ext cx="1311552" cy="44283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</a:rPr>
              <a:t>Course placement</a:t>
            </a:r>
            <a:endParaRPr lang="zh-TW" altLang="en-US" sz="1400" dirty="0">
              <a:solidFill>
                <a:schemeClr val="tx1"/>
              </a:solidFill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599543" y="3230182"/>
            <a:ext cx="1300274" cy="34906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</a:rPr>
              <a:t>Floor Plan</a:t>
            </a:r>
            <a:endParaRPr lang="zh-TW" altLang="en-US" sz="1400" dirty="0">
              <a:solidFill>
                <a:schemeClr val="tx1"/>
              </a:solidFill>
            </a:endParaRPr>
          </a:p>
        </p:txBody>
      </p:sp>
      <p:sp>
        <p:nvSpPr>
          <p:cNvPr id="42" name="文字方塊 41"/>
          <p:cNvSpPr txBox="1"/>
          <p:nvPr/>
        </p:nvSpPr>
        <p:spPr>
          <a:xfrm>
            <a:off x="549825" y="2953183"/>
            <a:ext cx="13612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/>
              <a:t>Design Planning</a:t>
            </a:r>
            <a:endParaRPr lang="zh-TW" altLang="en-US" sz="1200" dirty="0"/>
          </a:p>
        </p:txBody>
      </p:sp>
      <p:sp>
        <p:nvSpPr>
          <p:cNvPr id="43" name="矩形 42"/>
          <p:cNvSpPr/>
          <p:nvPr/>
        </p:nvSpPr>
        <p:spPr>
          <a:xfrm>
            <a:off x="599065" y="6211221"/>
            <a:ext cx="1300274" cy="4602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</a:rPr>
              <a:t>CTS</a:t>
            </a:r>
            <a:endParaRPr lang="zh-TW" altLang="en-US" sz="1400" dirty="0">
              <a:solidFill>
                <a:schemeClr val="tx1"/>
              </a:solidFill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7A5AD-5AEC-42D0-A3BE-F46B40576360}" type="slidenum">
              <a:rPr lang="en-US" altLang="zh-TW" smtClean="0"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19703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11174" y="298212"/>
            <a:ext cx="10248266" cy="705394"/>
          </a:xfrm>
        </p:spPr>
        <p:txBody>
          <a:bodyPr/>
          <a:lstStyle/>
          <a:p>
            <a:r>
              <a:rPr lang="en-US" altLang="zh-TW" dirty="0"/>
              <a:t>Placement</a:t>
            </a:r>
            <a:endParaRPr lang="zh-TW" altLang="en-US" dirty="0"/>
          </a:p>
        </p:txBody>
      </p:sp>
      <p:sp>
        <p:nvSpPr>
          <p:cNvPr id="48" name="文字方塊 47"/>
          <p:cNvSpPr txBox="1"/>
          <p:nvPr/>
        </p:nvSpPr>
        <p:spPr>
          <a:xfrm>
            <a:off x="2183661" y="5598988"/>
            <a:ext cx="58086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zh-TW" altLang="en-US" sz="1400" dirty="0"/>
              <a:t>補充</a:t>
            </a:r>
            <a:endParaRPr lang="en-US" altLang="zh-TW" sz="1400" dirty="0"/>
          </a:p>
          <a:p>
            <a:r>
              <a:rPr lang="en-US" altLang="zh-TW" sz="1400" dirty="0"/>
              <a:t>tie cell</a:t>
            </a:r>
            <a:r>
              <a:rPr lang="zh-TW" altLang="en-US" sz="1400" dirty="0"/>
              <a:t>是指將常數</a:t>
            </a:r>
            <a:r>
              <a:rPr lang="en-US" altLang="zh-TW" sz="1400" dirty="0"/>
              <a:t>0</a:t>
            </a:r>
            <a:r>
              <a:rPr lang="zh-TW" altLang="en-US" sz="1400" dirty="0"/>
              <a:t>或</a:t>
            </a:r>
            <a:r>
              <a:rPr lang="en-US" altLang="zh-TW" sz="1400" dirty="0"/>
              <a:t>1</a:t>
            </a:r>
            <a:r>
              <a:rPr lang="zh-TW" altLang="en-US" sz="1400" dirty="0"/>
              <a:t>的</a:t>
            </a:r>
            <a:r>
              <a:rPr lang="en-US" altLang="zh-TW" sz="1400" dirty="0"/>
              <a:t>pin</a:t>
            </a:r>
            <a:r>
              <a:rPr lang="zh-TW" altLang="en-US" sz="1400" dirty="0"/>
              <a:t>不接到</a:t>
            </a:r>
            <a:r>
              <a:rPr lang="en-US" altLang="zh-TW" sz="1400" dirty="0"/>
              <a:t>VDD</a:t>
            </a:r>
            <a:r>
              <a:rPr lang="zh-TW" altLang="en-US" sz="1400" dirty="0"/>
              <a:t>或</a:t>
            </a:r>
            <a:r>
              <a:rPr lang="en-US" altLang="zh-TW" sz="1400" dirty="0"/>
              <a:t>VSS</a:t>
            </a:r>
            <a:r>
              <a:rPr lang="zh-TW" altLang="en-US" sz="1400" dirty="0"/>
              <a:t>，而是接</a:t>
            </a:r>
            <a:r>
              <a:rPr lang="en-US" altLang="zh-TW" sz="1400" dirty="0"/>
              <a:t>tie cell(</a:t>
            </a:r>
            <a:r>
              <a:rPr lang="zh-TW" altLang="en-US" sz="1400" dirty="0"/>
              <a:t>較穩定</a:t>
            </a:r>
            <a:r>
              <a:rPr lang="en-US" altLang="zh-TW" sz="1400" dirty="0"/>
              <a:t>)</a:t>
            </a:r>
            <a:endParaRPr lang="zh-TW" altLang="en-US" sz="1400" dirty="0"/>
          </a:p>
        </p:txBody>
      </p:sp>
      <p:grpSp>
        <p:nvGrpSpPr>
          <p:cNvPr id="53" name="群組 52"/>
          <p:cNvGrpSpPr/>
          <p:nvPr/>
        </p:nvGrpSpPr>
        <p:grpSpPr>
          <a:xfrm>
            <a:off x="2183661" y="1020528"/>
            <a:ext cx="9530477" cy="4539019"/>
            <a:chOff x="2183661" y="1020528"/>
            <a:chExt cx="9530477" cy="4539019"/>
          </a:xfrm>
        </p:grpSpPr>
        <p:pic>
          <p:nvPicPr>
            <p:cNvPr id="15" name="圖片 1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83661" y="1421528"/>
              <a:ext cx="9530477" cy="413801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9" name="文字方塊 8"/>
            <p:cNvSpPr txBox="1"/>
            <p:nvPr/>
          </p:nvSpPr>
          <p:spPr>
            <a:xfrm>
              <a:off x="5010150" y="2457454"/>
              <a:ext cx="6354625" cy="276999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zh-TW" altLang="en-US" sz="1200" dirty="0">
                  <a:solidFill>
                    <a:srgbClr val="FF0000"/>
                  </a:solidFill>
                </a:rPr>
                <a:t>先將</a:t>
              </a:r>
              <a:r>
                <a:rPr lang="en-US" altLang="zh-TW" sz="1200" dirty="0">
                  <a:solidFill>
                    <a:srgbClr val="FF0000"/>
                  </a:solidFill>
                </a:rPr>
                <a:t>delay</a:t>
              </a:r>
              <a:r>
                <a:rPr lang="zh-TW" altLang="en-US" sz="1200" dirty="0">
                  <a:solidFill>
                    <a:srgbClr val="FF0000"/>
                  </a:solidFill>
                </a:rPr>
                <a:t>設為</a:t>
              </a:r>
              <a:r>
                <a:rPr lang="en-US" altLang="zh-TW" sz="1200" dirty="0">
                  <a:solidFill>
                    <a:srgbClr val="FF0000"/>
                  </a:solidFill>
                </a:rPr>
                <a:t>0</a:t>
              </a:r>
              <a:r>
                <a:rPr lang="zh-TW" altLang="en-US" sz="1200" dirty="0">
                  <a:solidFill>
                    <a:srgbClr val="FF0000"/>
                  </a:solidFill>
                </a:rPr>
                <a:t>查看</a:t>
              </a:r>
              <a:r>
                <a:rPr lang="en-US" altLang="zh-TW" sz="1200" dirty="0">
                  <a:solidFill>
                    <a:srgbClr val="FF0000"/>
                  </a:solidFill>
                </a:rPr>
                <a:t>constraint</a:t>
              </a:r>
              <a:r>
                <a:rPr lang="zh-TW" altLang="en-US" sz="1200" dirty="0">
                  <a:solidFill>
                    <a:srgbClr val="FF0000"/>
                  </a:solidFill>
                </a:rPr>
                <a:t>狀態，</a:t>
              </a:r>
              <a:r>
                <a:rPr lang="en-US" altLang="zh-TW" sz="1200" dirty="0">
                  <a:solidFill>
                    <a:srgbClr val="FF0000"/>
                  </a:solidFill>
                </a:rPr>
                <a:t>transition(</a:t>
              </a:r>
              <a:r>
                <a:rPr lang="zh-TW" altLang="en-US" sz="1200" dirty="0">
                  <a:solidFill>
                    <a:srgbClr val="FF0000"/>
                  </a:solidFill>
                </a:rPr>
                <a:t>推動力</a:t>
              </a:r>
              <a:r>
                <a:rPr lang="en-US" altLang="zh-TW" sz="1200" dirty="0">
                  <a:solidFill>
                    <a:srgbClr val="FF0000"/>
                  </a:solidFill>
                </a:rPr>
                <a:t>) violation</a:t>
              </a:r>
              <a:r>
                <a:rPr lang="zh-TW" altLang="en-US" sz="1200" dirty="0">
                  <a:solidFill>
                    <a:srgbClr val="FF0000"/>
                  </a:solidFill>
                </a:rPr>
                <a:t>可以先忽略，等</a:t>
              </a:r>
              <a:r>
                <a:rPr lang="en-US" altLang="zh-TW" sz="1200" dirty="0">
                  <a:solidFill>
                    <a:srgbClr val="FF0000"/>
                  </a:solidFill>
                </a:rPr>
                <a:t>CTS</a:t>
              </a:r>
              <a:r>
                <a:rPr lang="zh-TW" altLang="en-US" sz="1200" dirty="0">
                  <a:solidFill>
                    <a:srgbClr val="FF0000"/>
                  </a:solidFill>
                </a:rPr>
                <a:t>解決</a:t>
              </a:r>
            </a:p>
          </p:txBody>
        </p:sp>
        <p:sp>
          <p:nvSpPr>
            <p:cNvPr id="10" name="橢圓 9"/>
            <p:cNvSpPr/>
            <p:nvPr/>
          </p:nvSpPr>
          <p:spPr>
            <a:xfrm>
              <a:off x="10448925" y="1314450"/>
              <a:ext cx="695325" cy="485775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文字方塊 10"/>
            <p:cNvSpPr txBox="1"/>
            <p:nvPr/>
          </p:nvSpPr>
          <p:spPr>
            <a:xfrm>
              <a:off x="7678615" y="1020528"/>
              <a:ext cx="2770310" cy="276999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zh-TW" altLang="en-US" sz="1200" dirty="0">
                  <a:solidFill>
                    <a:srgbClr val="FF0000"/>
                  </a:solidFill>
                </a:rPr>
                <a:t>在</a:t>
              </a:r>
              <a:r>
                <a:rPr lang="en-US" altLang="zh-TW" sz="1200" dirty="0">
                  <a:solidFill>
                    <a:srgbClr val="FF0000"/>
                  </a:solidFill>
                </a:rPr>
                <a:t>CTS</a:t>
              </a:r>
              <a:r>
                <a:rPr lang="zh-TW" altLang="en-US" sz="1200" dirty="0">
                  <a:solidFill>
                    <a:srgbClr val="FF0000"/>
                  </a:solidFill>
                </a:rPr>
                <a:t>前一律都是用</a:t>
              </a:r>
              <a:r>
                <a:rPr lang="en-US" altLang="zh-TW" sz="1200" dirty="0">
                  <a:solidFill>
                    <a:srgbClr val="FF0000"/>
                  </a:solidFill>
                </a:rPr>
                <a:t>.sdc</a:t>
              </a:r>
              <a:r>
                <a:rPr lang="zh-TW" altLang="en-US" sz="1200" dirty="0">
                  <a:solidFill>
                    <a:srgbClr val="FF0000"/>
                  </a:solidFill>
                </a:rPr>
                <a:t>的</a:t>
              </a:r>
              <a:r>
                <a:rPr lang="en-US" altLang="zh-TW" sz="1200" dirty="0">
                  <a:solidFill>
                    <a:srgbClr val="FF0000"/>
                  </a:solidFill>
                </a:rPr>
                <a:t>constraints</a:t>
              </a:r>
              <a:endParaRPr lang="zh-TW" altLang="en-US" sz="1200" dirty="0">
                <a:solidFill>
                  <a:srgbClr val="FF0000"/>
                </a:solidFill>
              </a:endParaRPr>
            </a:p>
          </p:txBody>
        </p:sp>
        <p:sp>
          <p:nvSpPr>
            <p:cNvPr id="12" name="文字方塊 11"/>
            <p:cNvSpPr txBox="1"/>
            <p:nvPr/>
          </p:nvSpPr>
          <p:spPr>
            <a:xfrm>
              <a:off x="7110254" y="3448849"/>
              <a:ext cx="3872072" cy="276999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zh-TW" altLang="en-US" sz="1200" dirty="0">
                  <a:solidFill>
                    <a:srgbClr val="FF0000"/>
                  </a:solidFill>
                </a:rPr>
                <a:t>確認之前的步驟都沒錯，檢查</a:t>
              </a:r>
              <a:r>
                <a:rPr lang="en-US" altLang="zh-TW" sz="1200" dirty="0">
                  <a:solidFill>
                    <a:srgbClr val="FF0000"/>
                  </a:solidFill>
                </a:rPr>
                <a:t>error</a:t>
              </a:r>
              <a:r>
                <a:rPr lang="zh-TW" altLang="en-US" sz="1200" dirty="0">
                  <a:solidFill>
                    <a:srgbClr val="FF0000"/>
                  </a:solidFill>
                </a:rPr>
                <a:t>是</a:t>
              </a:r>
              <a:r>
                <a:rPr lang="en-US" altLang="zh-TW" sz="1200" dirty="0">
                  <a:solidFill>
                    <a:srgbClr val="FF0000"/>
                  </a:solidFill>
                </a:rPr>
                <a:t>0,</a:t>
              </a:r>
              <a:r>
                <a:rPr lang="zh-TW" altLang="en-US" sz="1200" dirty="0">
                  <a:solidFill>
                    <a:srgbClr val="FF0000"/>
                  </a:solidFill>
                </a:rPr>
                <a:t> </a:t>
              </a:r>
              <a:r>
                <a:rPr lang="en-US" altLang="zh-TW" sz="1200" dirty="0">
                  <a:solidFill>
                    <a:srgbClr val="FF0000"/>
                  </a:solidFill>
                </a:rPr>
                <a:t>warning</a:t>
              </a:r>
              <a:r>
                <a:rPr lang="zh-TW" altLang="en-US" sz="1200" dirty="0">
                  <a:solidFill>
                    <a:srgbClr val="FF0000"/>
                  </a:solidFill>
                </a:rPr>
                <a:t>沒關係</a:t>
              </a:r>
            </a:p>
          </p:txBody>
        </p:sp>
        <p:sp>
          <p:nvSpPr>
            <p:cNvPr id="45" name="文字方塊 44"/>
            <p:cNvSpPr txBox="1"/>
            <p:nvPr/>
          </p:nvSpPr>
          <p:spPr>
            <a:xfrm>
              <a:off x="8454577" y="4104860"/>
              <a:ext cx="2794447" cy="276999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altLang="zh-TW" sz="1200" dirty="0">
                  <a:solidFill>
                    <a:srgbClr val="FF0000"/>
                  </a:solidFill>
                </a:rPr>
                <a:t>source</a:t>
              </a:r>
              <a:r>
                <a:rPr lang="zh-TW" altLang="en-US" sz="1200" dirty="0">
                  <a:solidFill>
                    <a:srgbClr val="FF0000"/>
                  </a:solidFill>
                </a:rPr>
                <a:t>完</a:t>
              </a:r>
              <a:r>
                <a:rPr lang="en-US" altLang="zh-TW" sz="1200" dirty="0">
                  <a:solidFill>
                    <a:srgbClr val="FF0000"/>
                  </a:solidFill>
                </a:rPr>
                <a:t>warning</a:t>
              </a:r>
              <a:r>
                <a:rPr lang="zh-TW" altLang="en-US" sz="1200" dirty="0">
                  <a:solidFill>
                    <a:srgbClr val="FF0000"/>
                  </a:solidFill>
                </a:rPr>
                <a:t>很多是正常，可忽略</a:t>
              </a:r>
            </a:p>
          </p:txBody>
        </p:sp>
        <p:sp>
          <p:nvSpPr>
            <p:cNvPr id="17" name="右大括弧 16"/>
            <p:cNvSpPr/>
            <p:nvPr/>
          </p:nvSpPr>
          <p:spPr>
            <a:xfrm>
              <a:off x="6898506" y="3417095"/>
              <a:ext cx="180975" cy="343691"/>
            </a:xfrm>
            <a:prstGeom prst="rightBrac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6" name="文字方塊 45"/>
            <p:cNvSpPr txBox="1"/>
            <p:nvPr/>
          </p:nvSpPr>
          <p:spPr>
            <a:xfrm>
              <a:off x="4210050" y="4547673"/>
              <a:ext cx="176362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200" dirty="0">
                  <a:solidFill>
                    <a:srgbClr val="FF0000"/>
                  </a:solidFill>
                </a:rPr>
                <a:t>再檢查一次</a:t>
              </a:r>
              <a:r>
                <a:rPr lang="en-US" altLang="zh-TW" sz="1200" dirty="0">
                  <a:solidFill>
                    <a:srgbClr val="FF0000"/>
                  </a:solidFill>
                </a:rPr>
                <a:t>congestion</a:t>
              </a:r>
              <a:endParaRPr lang="zh-TW" altLang="en-US" sz="1200" dirty="0">
                <a:solidFill>
                  <a:srgbClr val="FF0000"/>
                </a:solidFill>
              </a:endParaRPr>
            </a:p>
          </p:txBody>
        </p:sp>
        <p:sp>
          <p:nvSpPr>
            <p:cNvPr id="47" name="文字方塊 46"/>
            <p:cNvSpPr txBox="1"/>
            <p:nvPr/>
          </p:nvSpPr>
          <p:spPr>
            <a:xfrm>
              <a:off x="3781887" y="4915110"/>
              <a:ext cx="85632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200" dirty="0">
                  <a:solidFill>
                    <a:srgbClr val="FF0000"/>
                  </a:solidFill>
                </a:rPr>
                <a:t>slack&gt;=0</a:t>
              </a:r>
              <a:endParaRPr lang="zh-TW" altLang="en-US" sz="1200" dirty="0">
                <a:solidFill>
                  <a:srgbClr val="FF0000"/>
                </a:solidFill>
              </a:endParaRPr>
            </a:p>
          </p:txBody>
        </p:sp>
        <p:sp>
          <p:nvSpPr>
            <p:cNvPr id="49" name="橢圓 48"/>
            <p:cNvSpPr/>
            <p:nvPr/>
          </p:nvSpPr>
          <p:spPr>
            <a:xfrm>
              <a:off x="3590925" y="4332640"/>
              <a:ext cx="1295400" cy="230129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0" name="文字方塊 49"/>
            <p:cNvSpPr txBox="1"/>
            <p:nvPr/>
          </p:nvSpPr>
          <p:spPr>
            <a:xfrm>
              <a:off x="3080382" y="3975163"/>
              <a:ext cx="407355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200" dirty="0">
                  <a:solidFill>
                    <a:srgbClr val="FF0000"/>
                  </a:solidFill>
                </a:rPr>
                <a:t>重新改</a:t>
              </a:r>
              <a:r>
                <a:rPr lang="en-US" altLang="zh-TW" sz="1200" dirty="0">
                  <a:solidFill>
                    <a:srgbClr val="FF0000"/>
                  </a:solidFill>
                </a:rPr>
                <a:t>scan chain</a:t>
              </a:r>
              <a:r>
                <a:rPr lang="zh-TW" altLang="en-US" sz="1200" dirty="0">
                  <a:solidFill>
                    <a:srgbClr val="FF0000"/>
                  </a:solidFill>
                </a:rPr>
                <a:t>因為真正</a:t>
              </a:r>
              <a:r>
                <a:rPr lang="en-US" altLang="zh-TW" sz="1200" dirty="0">
                  <a:solidFill>
                    <a:srgbClr val="FF0000"/>
                  </a:solidFill>
                </a:rPr>
                <a:t>placement</a:t>
              </a:r>
              <a:r>
                <a:rPr lang="zh-TW" altLang="en-US" sz="1200" dirty="0">
                  <a:solidFill>
                    <a:srgbClr val="FF0000"/>
                  </a:solidFill>
                </a:rPr>
                <a:t>後排列與</a:t>
              </a:r>
              <a:r>
                <a:rPr lang="en-US" altLang="zh-TW" sz="1200" dirty="0">
                  <a:solidFill>
                    <a:srgbClr val="FF0000"/>
                  </a:solidFill>
                </a:rPr>
                <a:t>DC</a:t>
              </a:r>
              <a:r>
                <a:rPr lang="zh-TW" altLang="en-US" sz="1200" dirty="0">
                  <a:solidFill>
                    <a:srgbClr val="FF0000"/>
                  </a:solidFill>
                </a:rPr>
                <a:t>不同</a:t>
              </a:r>
            </a:p>
          </p:txBody>
        </p:sp>
        <p:sp>
          <p:nvSpPr>
            <p:cNvPr id="51" name="手繪多邊形 50"/>
            <p:cNvSpPr/>
            <p:nvPr/>
          </p:nvSpPr>
          <p:spPr>
            <a:xfrm>
              <a:off x="3373092" y="4243359"/>
              <a:ext cx="158892" cy="219588"/>
            </a:xfrm>
            <a:custGeom>
              <a:avLst/>
              <a:gdLst>
                <a:gd name="connsiteX0" fmla="*/ 24889 w 158892"/>
                <a:gd name="connsiteY0" fmla="*/ 0 h 219588"/>
                <a:gd name="connsiteX1" fmla="*/ 15364 w 158892"/>
                <a:gd name="connsiteY1" fmla="*/ 152400 h 219588"/>
                <a:gd name="connsiteX2" fmla="*/ 43939 w 158892"/>
                <a:gd name="connsiteY2" fmla="*/ 161925 h 219588"/>
                <a:gd name="connsiteX3" fmla="*/ 139189 w 158892"/>
                <a:gd name="connsiteY3" fmla="*/ 152400 h 219588"/>
                <a:gd name="connsiteX4" fmla="*/ 101089 w 158892"/>
                <a:gd name="connsiteY4" fmla="*/ 85725 h 219588"/>
                <a:gd name="connsiteX5" fmla="*/ 53464 w 158892"/>
                <a:gd name="connsiteY5" fmla="*/ 95250 h 219588"/>
                <a:gd name="connsiteX6" fmla="*/ 24889 w 158892"/>
                <a:gd name="connsiteY6" fmla="*/ 104775 h 219588"/>
                <a:gd name="connsiteX7" fmla="*/ 15364 w 158892"/>
                <a:gd name="connsiteY7" fmla="*/ 133350 h 219588"/>
                <a:gd name="connsiteX8" fmla="*/ 24889 w 158892"/>
                <a:gd name="connsiteY8" fmla="*/ 161925 h 219588"/>
                <a:gd name="connsiteX9" fmla="*/ 82039 w 158892"/>
                <a:gd name="connsiteY9" fmla="*/ 190500 h 219588"/>
                <a:gd name="connsiteX10" fmla="*/ 139189 w 158892"/>
                <a:gd name="connsiteY10" fmla="*/ 219075 h 219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8892" h="219588">
                  <a:moveTo>
                    <a:pt x="24889" y="0"/>
                  </a:moveTo>
                  <a:cubicBezTo>
                    <a:pt x="667" y="60554"/>
                    <a:pt x="-11815" y="70863"/>
                    <a:pt x="15364" y="152400"/>
                  </a:cubicBezTo>
                  <a:cubicBezTo>
                    <a:pt x="18539" y="161925"/>
                    <a:pt x="34414" y="158750"/>
                    <a:pt x="43939" y="161925"/>
                  </a:cubicBezTo>
                  <a:cubicBezTo>
                    <a:pt x="75689" y="158750"/>
                    <a:pt x="114002" y="171990"/>
                    <a:pt x="139189" y="152400"/>
                  </a:cubicBezTo>
                  <a:cubicBezTo>
                    <a:pt x="196185" y="108070"/>
                    <a:pt x="112545" y="89544"/>
                    <a:pt x="101089" y="85725"/>
                  </a:cubicBezTo>
                  <a:cubicBezTo>
                    <a:pt x="85214" y="88900"/>
                    <a:pt x="69170" y="91323"/>
                    <a:pt x="53464" y="95250"/>
                  </a:cubicBezTo>
                  <a:cubicBezTo>
                    <a:pt x="43724" y="97685"/>
                    <a:pt x="31989" y="97675"/>
                    <a:pt x="24889" y="104775"/>
                  </a:cubicBezTo>
                  <a:cubicBezTo>
                    <a:pt x="17789" y="111875"/>
                    <a:pt x="18539" y="123825"/>
                    <a:pt x="15364" y="133350"/>
                  </a:cubicBezTo>
                  <a:cubicBezTo>
                    <a:pt x="18539" y="142875"/>
                    <a:pt x="18617" y="154085"/>
                    <a:pt x="24889" y="161925"/>
                  </a:cubicBezTo>
                  <a:cubicBezTo>
                    <a:pt x="38318" y="178711"/>
                    <a:pt x="63215" y="184225"/>
                    <a:pt x="82039" y="190500"/>
                  </a:cubicBezTo>
                  <a:cubicBezTo>
                    <a:pt x="117349" y="225810"/>
                    <a:pt x="97144" y="219075"/>
                    <a:pt x="139189" y="219075"/>
                  </a:cubicBezTo>
                </a:path>
              </a:pathLst>
            </a:cu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2" name="文字方塊 51"/>
            <p:cNvSpPr txBox="1"/>
            <p:nvPr/>
          </p:nvSpPr>
          <p:spPr>
            <a:xfrm>
              <a:off x="6532692" y="5128478"/>
              <a:ext cx="253107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200" dirty="0">
                  <a:solidFill>
                    <a:srgbClr val="FF0000"/>
                  </a:solidFill>
                </a:rPr>
                <a:t>確認將</a:t>
              </a:r>
              <a:r>
                <a:rPr lang="en-US" altLang="zh-TW" sz="1200" dirty="0">
                  <a:solidFill>
                    <a:srgbClr val="FF0000"/>
                  </a:solidFill>
                </a:rPr>
                <a:t>VDD</a:t>
              </a:r>
              <a:r>
                <a:rPr lang="zh-TW" altLang="en-US" sz="1200" dirty="0">
                  <a:solidFill>
                    <a:srgbClr val="FF0000"/>
                  </a:solidFill>
                </a:rPr>
                <a:t> </a:t>
              </a:r>
              <a:r>
                <a:rPr lang="en-US" altLang="zh-TW" sz="1200" dirty="0">
                  <a:solidFill>
                    <a:srgbClr val="FF0000"/>
                  </a:solidFill>
                </a:rPr>
                <a:t>VSS</a:t>
              </a:r>
              <a:r>
                <a:rPr lang="zh-TW" altLang="en-US" sz="1200" dirty="0">
                  <a:solidFill>
                    <a:srgbClr val="FF0000"/>
                  </a:solidFill>
                </a:rPr>
                <a:t>都接到</a:t>
              </a:r>
              <a:r>
                <a:rPr lang="en-US" altLang="zh-TW" sz="1200" dirty="0">
                  <a:solidFill>
                    <a:srgbClr val="FF0000"/>
                  </a:solidFill>
                </a:rPr>
                <a:t>power pad</a:t>
              </a:r>
              <a:endParaRPr lang="zh-TW" altLang="en-US" sz="1200" dirty="0">
                <a:solidFill>
                  <a:srgbClr val="FF0000"/>
                </a:solidFill>
              </a:endParaRPr>
            </a:p>
          </p:txBody>
        </p:sp>
      </p:grpSp>
      <p:sp>
        <p:nvSpPr>
          <p:cNvPr id="28" name="矩形 27"/>
          <p:cNvSpPr/>
          <p:nvPr/>
        </p:nvSpPr>
        <p:spPr>
          <a:xfrm>
            <a:off x="511174" y="1994453"/>
            <a:ext cx="1490346" cy="447601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矩形 29"/>
          <p:cNvSpPr/>
          <p:nvPr/>
        </p:nvSpPr>
        <p:spPr>
          <a:xfrm>
            <a:off x="511174" y="1424042"/>
            <a:ext cx="1490346" cy="3091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DC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599646" y="2310711"/>
            <a:ext cx="1300274" cy="4602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</a:rPr>
              <a:t>Design Setup</a:t>
            </a:r>
            <a:endParaRPr lang="zh-TW" altLang="en-US" sz="1400" dirty="0">
              <a:solidFill>
                <a:schemeClr val="tx1"/>
              </a:solidFill>
            </a:endParaRPr>
          </a:p>
        </p:txBody>
      </p:sp>
      <p:cxnSp>
        <p:nvCxnSpPr>
          <p:cNvPr id="32" name="直線單箭頭接點 31"/>
          <p:cNvCxnSpPr/>
          <p:nvPr/>
        </p:nvCxnSpPr>
        <p:spPr>
          <a:xfrm>
            <a:off x="1264920" y="1733196"/>
            <a:ext cx="0" cy="26561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文字方塊 33"/>
          <p:cNvSpPr txBox="1"/>
          <p:nvPr/>
        </p:nvSpPr>
        <p:spPr>
          <a:xfrm>
            <a:off x="980598" y="1994453"/>
            <a:ext cx="551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ICC</a:t>
            </a:r>
            <a:endParaRPr lang="zh-TW" altLang="en-US" dirty="0"/>
          </a:p>
        </p:txBody>
      </p:sp>
      <p:sp>
        <p:nvSpPr>
          <p:cNvPr id="35" name="矩形 34"/>
          <p:cNvSpPr/>
          <p:nvPr/>
        </p:nvSpPr>
        <p:spPr>
          <a:xfrm>
            <a:off x="599065" y="2907978"/>
            <a:ext cx="1300274" cy="4602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</a:rPr>
              <a:t>Design Planning</a:t>
            </a:r>
            <a:endParaRPr lang="zh-TW" altLang="en-US" sz="1400" dirty="0">
              <a:solidFill>
                <a:schemeClr val="tx1"/>
              </a:solidFill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599065" y="4102512"/>
            <a:ext cx="1300274" cy="4602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</a:rPr>
              <a:t>CTS</a:t>
            </a:r>
            <a:endParaRPr lang="zh-TW" altLang="en-US" sz="1400" dirty="0">
              <a:solidFill>
                <a:schemeClr val="tx1"/>
              </a:solidFill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599065" y="3505245"/>
            <a:ext cx="1300274" cy="460257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</a:rPr>
              <a:t>Placement</a:t>
            </a:r>
            <a:endParaRPr lang="zh-TW" altLang="en-US" sz="1400" dirty="0">
              <a:solidFill>
                <a:schemeClr val="tx1"/>
              </a:solidFill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599065" y="4699779"/>
            <a:ext cx="1300274" cy="4602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</a:rPr>
              <a:t>Routing</a:t>
            </a:r>
            <a:endParaRPr lang="zh-TW" altLang="en-US" sz="1400" dirty="0">
              <a:solidFill>
                <a:schemeClr val="tx1"/>
              </a:solidFill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599065" y="5297046"/>
            <a:ext cx="1300274" cy="4602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</a:rPr>
              <a:t>DFM</a:t>
            </a:r>
            <a:endParaRPr lang="zh-TW" altLang="en-US" sz="1400" dirty="0">
              <a:solidFill>
                <a:schemeClr val="tx1"/>
              </a:solidFill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599065" y="5894313"/>
            <a:ext cx="1300274" cy="4602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</a:rPr>
              <a:t>Export</a:t>
            </a:r>
            <a:endParaRPr lang="zh-TW" altLang="en-US" sz="1400" dirty="0">
              <a:solidFill>
                <a:schemeClr val="tx1"/>
              </a:solidFill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7A5AD-5AEC-42D0-A3BE-F46B40576360}" type="slidenum">
              <a:rPr lang="en-US" altLang="zh-TW" smtClean="0"/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780591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11174" y="298212"/>
            <a:ext cx="10248266" cy="705394"/>
          </a:xfrm>
        </p:spPr>
        <p:txBody>
          <a:bodyPr/>
          <a:lstStyle/>
          <a:p>
            <a:r>
              <a:rPr lang="en-US" altLang="zh-TW" dirty="0"/>
              <a:t>Placement – congestion problem</a:t>
            </a:r>
            <a:endParaRPr lang="zh-TW" altLang="en-US" dirty="0"/>
          </a:p>
        </p:txBody>
      </p:sp>
      <p:sp>
        <p:nvSpPr>
          <p:cNvPr id="8" name="內容版面配置區 7"/>
          <p:cNvSpPr>
            <a:spLocks noGrp="1"/>
          </p:cNvSpPr>
          <p:nvPr>
            <p:ph idx="1"/>
          </p:nvPr>
        </p:nvSpPr>
        <p:spPr>
          <a:xfrm>
            <a:off x="2280291" y="1424042"/>
            <a:ext cx="6996127" cy="4617321"/>
          </a:xfrm>
        </p:spPr>
        <p:txBody>
          <a:bodyPr/>
          <a:lstStyle/>
          <a:p>
            <a:r>
              <a:rPr lang="zh-TW" altLang="en-US" dirty="0"/>
              <a:t>如果有</a:t>
            </a:r>
            <a:r>
              <a:rPr lang="en-US" altLang="zh-TW" dirty="0"/>
              <a:t>congestion problem:</a:t>
            </a:r>
          </a:p>
          <a:p>
            <a:pPr lvl="1"/>
            <a:r>
              <a:rPr lang="zh-TW" altLang="en-US" dirty="0"/>
              <a:t>如果</a:t>
            </a:r>
            <a:r>
              <a:rPr lang="en-US" altLang="zh-TW" dirty="0"/>
              <a:t>slack&lt;0</a:t>
            </a:r>
            <a:r>
              <a:rPr lang="zh-TW" altLang="en-US" dirty="0"/>
              <a:t>請下 </a:t>
            </a:r>
            <a:r>
              <a:rPr lang="en-US" altLang="zh-TW" dirty="0"/>
              <a:t>&gt;refine_placement –perturbation_level high</a:t>
            </a:r>
          </a:p>
          <a:p>
            <a:pPr marL="457200" lvl="1" indent="0">
              <a:buNone/>
            </a:pPr>
            <a:r>
              <a:rPr lang="zh-TW" altLang="en-US" dirty="0"/>
              <a:t>                                     </a:t>
            </a:r>
            <a:r>
              <a:rPr lang="en-US" altLang="zh-TW" dirty="0"/>
              <a:t>&gt; psynopt</a:t>
            </a:r>
          </a:p>
          <a:p>
            <a:pPr lvl="1"/>
            <a:r>
              <a:rPr lang="zh-TW" altLang="en-US" dirty="0"/>
              <a:t>否則下 </a:t>
            </a:r>
            <a:r>
              <a:rPr lang="en-US" altLang="zh-TW" dirty="0"/>
              <a:t>&gt;</a:t>
            </a:r>
            <a:r>
              <a:rPr lang="en-US" altLang="zh-TW" dirty="0">
                <a:solidFill>
                  <a:srgbClr val="FF0000"/>
                </a:solidFill>
              </a:rPr>
              <a:t>refine_placement</a:t>
            </a:r>
          </a:p>
          <a:p>
            <a:pPr lvl="1"/>
            <a:r>
              <a:rPr lang="zh-TW" altLang="en-US" dirty="0"/>
              <a:t>或 </a:t>
            </a:r>
            <a:r>
              <a:rPr lang="en-US" altLang="zh-TW" dirty="0"/>
              <a:t>&gt;refine_placement –congestion_effort </a:t>
            </a:r>
            <a:r>
              <a:rPr lang="en-US" altLang="zh-TW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low|</a:t>
            </a:r>
            <a:r>
              <a:rPr lang="en-US" altLang="zh-TW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medium</a:t>
            </a:r>
            <a:r>
              <a:rPr lang="en-US" altLang="zh-TW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|high</a:t>
            </a:r>
          </a:p>
          <a:p>
            <a:r>
              <a:rPr lang="zh-TW" altLang="en-US" dirty="0">
                <a:solidFill>
                  <a:srgbClr val="FF0000"/>
                </a:solidFill>
              </a:rPr>
              <a:t>記住</a:t>
            </a:r>
            <a:r>
              <a:rPr lang="en-US" altLang="zh-TW" dirty="0">
                <a:solidFill>
                  <a:srgbClr val="FF0000"/>
                </a:solidFill>
              </a:rPr>
              <a:t>:</a:t>
            </a:r>
            <a:r>
              <a:rPr lang="zh-TW" altLang="en-US" dirty="0">
                <a:solidFill>
                  <a:srgbClr val="FF0000"/>
                </a:solidFill>
              </a:rPr>
              <a:t> 先修</a:t>
            </a:r>
            <a:r>
              <a:rPr lang="en-US" altLang="zh-TW" dirty="0">
                <a:solidFill>
                  <a:srgbClr val="FF0000"/>
                </a:solidFill>
              </a:rPr>
              <a:t>congestion</a:t>
            </a:r>
            <a:r>
              <a:rPr lang="zh-TW" altLang="en-US" dirty="0">
                <a:solidFill>
                  <a:srgbClr val="FF0000"/>
                </a:solidFill>
              </a:rPr>
              <a:t>再修</a:t>
            </a:r>
            <a:r>
              <a:rPr lang="en-US" altLang="zh-TW" dirty="0">
                <a:solidFill>
                  <a:srgbClr val="FF0000"/>
                </a:solidFill>
              </a:rPr>
              <a:t>timing</a:t>
            </a:r>
          </a:p>
          <a:p>
            <a:r>
              <a:rPr lang="zh-TW" altLang="en-US" dirty="0"/>
              <a:t>修</a:t>
            </a:r>
            <a:r>
              <a:rPr lang="en-US" altLang="zh-TW" dirty="0"/>
              <a:t>timing</a:t>
            </a:r>
            <a:r>
              <a:rPr lang="zh-TW" altLang="en-US" dirty="0"/>
              <a:t>下 </a:t>
            </a:r>
            <a:r>
              <a:rPr lang="en-US" altLang="zh-TW" dirty="0"/>
              <a:t>&gt;psynopt</a:t>
            </a:r>
            <a:r>
              <a:rPr lang="zh-TW" altLang="en-US" dirty="0"/>
              <a:t> </a:t>
            </a:r>
            <a:endParaRPr lang="en-US" altLang="zh-TW" dirty="0"/>
          </a:p>
          <a:p>
            <a:r>
              <a:rPr lang="zh-TW" altLang="en-US" dirty="0"/>
              <a:t>或 </a:t>
            </a:r>
            <a:r>
              <a:rPr lang="en-US" altLang="zh-TW" dirty="0"/>
              <a:t>&gt;place_opt</a:t>
            </a:r>
          </a:p>
        </p:txBody>
      </p:sp>
      <p:sp>
        <p:nvSpPr>
          <p:cNvPr id="14" name="矩形 13"/>
          <p:cNvSpPr/>
          <p:nvPr/>
        </p:nvSpPr>
        <p:spPr>
          <a:xfrm>
            <a:off x="511174" y="1994453"/>
            <a:ext cx="1490346" cy="447601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/>
          <p:cNvSpPr/>
          <p:nvPr/>
        </p:nvSpPr>
        <p:spPr>
          <a:xfrm>
            <a:off x="511174" y="1424042"/>
            <a:ext cx="1490346" cy="3091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DC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599646" y="2310711"/>
            <a:ext cx="1300274" cy="4602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</a:rPr>
              <a:t>Design Setup</a:t>
            </a:r>
            <a:endParaRPr lang="zh-TW" altLang="en-US" sz="1400" dirty="0">
              <a:solidFill>
                <a:schemeClr val="tx1"/>
              </a:solidFill>
            </a:endParaRPr>
          </a:p>
        </p:txBody>
      </p:sp>
      <p:cxnSp>
        <p:nvCxnSpPr>
          <p:cNvPr id="17" name="直線單箭頭接點 16"/>
          <p:cNvCxnSpPr/>
          <p:nvPr/>
        </p:nvCxnSpPr>
        <p:spPr>
          <a:xfrm>
            <a:off x="1264920" y="1733196"/>
            <a:ext cx="0" cy="26561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文字方塊 18"/>
          <p:cNvSpPr txBox="1"/>
          <p:nvPr/>
        </p:nvSpPr>
        <p:spPr>
          <a:xfrm>
            <a:off x="980598" y="1994453"/>
            <a:ext cx="551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ICC</a:t>
            </a:r>
            <a:endParaRPr lang="zh-TW" altLang="en-US" dirty="0"/>
          </a:p>
        </p:txBody>
      </p:sp>
      <p:sp>
        <p:nvSpPr>
          <p:cNvPr id="22" name="矩形 21"/>
          <p:cNvSpPr/>
          <p:nvPr/>
        </p:nvSpPr>
        <p:spPr>
          <a:xfrm>
            <a:off x="599065" y="2907978"/>
            <a:ext cx="1300274" cy="4602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</a:rPr>
              <a:t>Design Planning</a:t>
            </a:r>
            <a:endParaRPr lang="zh-TW" altLang="en-US" sz="1400" dirty="0">
              <a:solidFill>
                <a:schemeClr val="tx1"/>
              </a:solidFill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599065" y="4102512"/>
            <a:ext cx="1300274" cy="4602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</a:rPr>
              <a:t>CTS</a:t>
            </a:r>
            <a:endParaRPr lang="zh-TW" altLang="en-US" sz="1400" dirty="0">
              <a:solidFill>
                <a:schemeClr val="tx1"/>
              </a:solidFill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599065" y="3505245"/>
            <a:ext cx="1300274" cy="460257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</a:rPr>
              <a:t>Placement</a:t>
            </a:r>
            <a:endParaRPr lang="zh-TW" altLang="en-US" sz="1400" dirty="0">
              <a:solidFill>
                <a:schemeClr val="tx1"/>
              </a:solidFill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599065" y="4699779"/>
            <a:ext cx="1300274" cy="4602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</a:rPr>
              <a:t>Routing</a:t>
            </a:r>
            <a:endParaRPr lang="zh-TW" altLang="en-US" sz="1400" dirty="0">
              <a:solidFill>
                <a:schemeClr val="tx1"/>
              </a:solidFill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599065" y="5297046"/>
            <a:ext cx="1300274" cy="4602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</a:rPr>
              <a:t>DFM</a:t>
            </a:r>
            <a:endParaRPr lang="zh-TW" altLang="en-US" sz="1400" dirty="0">
              <a:solidFill>
                <a:schemeClr val="tx1"/>
              </a:solidFill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599065" y="5894313"/>
            <a:ext cx="1300274" cy="4602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</a:rPr>
              <a:t>Export</a:t>
            </a:r>
            <a:endParaRPr lang="zh-TW" altLang="en-US" sz="1400" dirty="0">
              <a:solidFill>
                <a:schemeClr val="tx1"/>
              </a:solidFill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7A5AD-5AEC-42D0-A3BE-F46B40576360}" type="slidenum">
              <a:rPr lang="en-US" altLang="zh-TW" smtClean="0"/>
              <a:t>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924754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11174" y="298212"/>
            <a:ext cx="10248266" cy="705394"/>
          </a:xfrm>
        </p:spPr>
        <p:txBody>
          <a:bodyPr/>
          <a:lstStyle/>
          <a:p>
            <a:r>
              <a:rPr lang="en-US" altLang="zh-TW" dirty="0"/>
              <a:t>CTS – Clock Tree Synthesis</a:t>
            </a:r>
            <a:endParaRPr lang="zh-TW" altLang="en-US" dirty="0"/>
          </a:p>
        </p:txBody>
      </p:sp>
      <p:sp>
        <p:nvSpPr>
          <p:cNvPr id="8" name="內容版面配置區 7"/>
          <p:cNvSpPr>
            <a:spLocks noGrp="1"/>
          </p:cNvSpPr>
          <p:nvPr>
            <p:ph idx="1"/>
          </p:nvPr>
        </p:nvSpPr>
        <p:spPr>
          <a:xfrm>
            <a:off x="2280291" y="1424043"/>
            <a:ext cx="6996127" cy="1483936"/>
          </a:xfrm>
        </p:spPr>
        <p:txBody>
          <a:bodyPr/>
          <a:lstStyle/>
          <a:p>
            <a:r>
              <a:rPr lang="en-US" altLang="zh-TW" dirty="0"/>
              <a:t>Inserts buffers to meet </a:t>
            </a:r>
            <a:r>
              <a:rPr lang="en-US" altLang="zh-TW" dirty="0">
                <a:solidFill>
                  <a:srgbClr val="FF0000"/>
                </a:solidFill>
              </a:rPr>
              <a:t>skew(uncertainty)</a:t>
            </a:r>
            <a:r>
              <a:rPr lang="en-US" altLang="zh-TW" dirty="0"/>
              <a:t>, </a:t>
            </a:r>
            <a:r>
              <a:rPr lang="en-US" altLang="zh-TW" dirty="0">
                <a:solidFill>
                  <a:srgbClr val="FF0000"/>
                </a:solidFill>
              </a:rPr>
              <a:t>latency </a:t>
            </a:r>
            <a:r>
              <a:rPr lang="en-US" altLang="zh-TW" dirty="0"/>
              <a:t>and </a:t>
            </a:r>
            <a:r>
              <a:rPr lang="en-US" altLang="zh-TW" dirty="0">
                <a:solidFill>
                  <a:srgbClr val="FF0000"/>
                </a:solidFill>
              </a:rPr>
              <a:t>transition(</a:t>
            </a:r>
            <a:r>
              <a:rPr lang="zh-TW" altLang="en-US" dirty="0">
                <a:solidFill>
                  <a:srgbClr val="FF0000"/>
                </a:solidFill>
              </a:rPr>
              <a:t>推動力</a:t>
            </a:r>
            <a:r>
              <a:rPr lang="en-US" altLang="zh-TW" dirty="0">
                <a:solidFill>
                  <a:srgbClr val="FF0000"/>
                </a:solidFill>
              </a:rPr>
              <a:t>)</a:t>
            </a:r>
            <a:r>
              <a:rPr lang="en-US" altLang="zh-TW" dirty="0"/>
              <a:t> goals.</a:t>
            </a:r>
          </a:p>
          <a:p>
            <a:r>
              <a:rPr lang="en-US" altLang="zh-TW" dirty="0"/>
              <a:t>CTS</a:t>
            </a:r>
            <a:r>
              <a:rPr lang="zh-TW" altLang="en-US" dirty="0"/>
              <a:t>前都是吃</a:t>
            </a:r>
            <a:r>
              <a:rPr lang="en-US" altLang="zh-TW" dirty="0"/>
              <a:t>.sdc</a:t>
            </a:r>
            <a:r>
              <a:rPr lang="zh-TW" altLang="en-US" dirty="0"/>
              <a:t>來分析</a:t>
            </a:r>
            <a:r>
              <a:rPr lang="en-US" altLang="zh-TW" dirty="0"/>
              <a:t>,CTS</a:t>
            </a:r>
            <a:r>
              <a:rPr lang="zh-TW" altLang="en-US" dirty="0"/>
              <a:t>後便是實際加</a:t>
            </a:r>
            <a:r>
              <a:rPr lang="en-US" altLang="zh-TW" dirty="0"/>
              <a:t>buffers</a:t>
            </a:r>
            <a:r>
              <a:rPr lang="zh-TW" altLang="en-US" dirty="0"/>
              <a:t>的結果。</a:t>
            </a:r>
            <a:endParaRPr lang="en-US" altLang="zh-TW" dirty="0"/>
          </a:p>
          <a:p>
            <a:r>
              <a:rPr lang="zh-TW" altLang="en-US" dirty="0"/>
              <a:t>亦可以修正</a:t>
            </a:r>
            <a:r>
              <a:rPr lang="en-US" altLang="zh-TW" dirty="0"/>
              <a:t>hold time violation.</a:t>
            </a:r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5575" y="2931669"/>
            <a:ext cx="7915275" cy="259550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文字方塊 3"/>
          <p:cNvSpPr txBox="1"/>
          <p:nvPr/>
        </p:nvSpPr>
        <p:spPr>
          <a:xfrm>
            <a:off x="6462712" y="4285770"/>
            <a:ext cx="22150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200" dirty="0">
                <a:solidFill>
                  <a:srgbClr val="FF0000"/>
                </a:solidFill>
              </a:rPr>
              <a:t>檢查</a:t>
            </a:r>
            <a:r>
              <a:rPr lang="en-US" altLang="zh-TW" sz="1200" dirty="0">
                <a:solidFill>
                  <a:srgbClr val="FF0000"/>
                </a:solidFill>
              </a:rPr>
              <a:t>CTS</a:t>
            </a:r>
            <a:r>
              <a:rPr lang="zh-TW" altLang="en-US" sz="1200" dirty="0">
                <a:solidFill>
                  <a:srgbClr val="FF0000"/>
                </a:solidFill>
              </a:rPr>
              <a:t>前的步驟是否 </a:t>
            </a:r>
            <a:r>
              <a:rPr lang="en-US" altLang="zh-TW" sz="1200" dirty="0">
                <a:solidFill>
                  <a:srgbClr val="FF0000"/>
                </a:solidFill>
              </a:rPr>
              <a:t>0 error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4991100" y="3965502"/>
            <a:ext cx="10310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200" dirty="0">
                <a:solidFill>
                  <a:srgbClr val="FF0000"/>
                </a:solidFill>
              </a:rPr>
              <a:t>修</a:t>
            </a:r>
            <a:r>
              <a:rPr lang="en-US" altLang="zh-TW" sz="1200" dirty="0">
                <a:solidFill>
                  <a:srgbClr val="FF0000"/>
                </a:solidFill>
              </a:rPr>
              <a:t>hold time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4794353" y="3668216"/>
            <a:ext cx="39180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>
                <a:solidFill>
                  <a:srgbClr val="FF0000"/>
                </a:solidFill>
              </a:rPr>
              <a:t>transition violation</a:t>
            </a:r>
            <a:r>
              <a:rPr lang="zh-TW" altLang="en-US" sz="1200" dirty="0">
                <a:solidFill>
                  <a:srgbClr val="FF0000"/>
                </a:solidFill>
              </a:rPr>
              <a:t>可以忽略</a:t>
            </a:r>
            <a:r>
              <a:rPr lang="en-US" altLang="zh-TW" sz="1200" dirty="0">
                <a:solidFill>
                  <a:srgbClr val="FF0000"/>
                </a:solidFill>
              </a:rPr>
              <a:t>(</a:t>
            </a:r>
            <a:r>
              <a:rPr lang="zh-TW" altLang="en-US" sz="1200" dirty="0">
                <a:solidFill>
                  <a:srgbClr val="FF0000"/>
                </a:solidFill>
              </a:rPr>
              <a:t>推動力問題</a:t>
            </a:r>
            <a:r>
              <a:rPr lang="en-US" altLang="zh-TW" sz="1200" dirty="0">
                <a:solidFill>
                  <a:srgbClr val="FF0000"/>
                </a:solidFill>
              </a:rPr>
              <a:t>)CTS</a:t>
            </a:r>
            <a:r>
              <a:rPr lang="zh-TW" altLang="en-US" sz="1200" dirty="0">
                <a:solidFill>
                  <a:srgbClr val="FF0000"/>
                </a:solidFill>
              </a:rPr>
              <a:t>後會改善</a:t>
            </a:r>
          </a:p>
        </p:txBody>
      </p:sp>
      <p:sp>
        <p:nvSpPr>
          <p:cNvPr id="7" name="文字方塊 6"/>
          <p:cNvSpPr txBox="1"/>
          <p:nvPr/>
        </p:nvSpPr>
        <p:spPr>
          <a:xfrm>
            <a:off x="7848600" y="5103915"/>
            <a:ext cx="26832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200" dirty="0">
                <a:solidFill>
                  <a:srgbClr val="FF0000"/>
                </a:solidFill>
              </a:rPr>
              <a:t>將新</a:t>
            </a:r>
            <a:r>
              <a:rPr lang="en-US" altLang="zh-TW" sz="1200" dirty="0">
                <a:solidFill>
                  <a:srgbClr val="FF0000"/>
                </a:solidFill>
              </a:rPr>
              <a:t>create</a:t>
            </a:r>
            <a:r>
              <a:rPr lang="zh-TW" altLang="en-US" sz="1200" dirty="0">
                <a:solidFill>
                  <a:srgbClr val="FF0000"/>
                </a:solidFill>
              </a:rPr>
              <a:t>的</a:t>
            </a:r>
            <a:r>
              <a:rPr lang="en-US" altLang="zh-TW" sz="1200" dirty="0">
                <a:solidFill>
                  <a:srgbClr val="FF0000"/>
                </a:solidFill>
              </a:rPr>
              <a:t>buffers</a:t>
            </a:r>
            <a:r>
              <a:rPr lang="zh-TW" altLang="en-US" sz="1200" dirty="0">
                <a:solidFill>
                  <a:srgbClr val="FF0000"/>
                </a:solidFill>
              </a:rPr>
              <a:t>連接</a:t>
            </a:r>
            <a:r>
              <a:rPr lang="en-US" altLang="zh-TW" sz="1200" dirty="0">
                <a:solidFill>
                  <a:srgbClr val="FF0000"/>
                </a:solidFill>
              </a:rPr>
              <a:t>power pad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511174" y="1994453"/>
            <a:ext cx="1490346" cy="447601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矩形 21"/>
          <p:cNvSpPr/>
          <p:nvPr/>
        </p:nvSpPr>
        <p:spPr>
          <a:xfrm>
            <a:off x="511174" y="1424042"/>
            <a:ext cx="1490346" cy="3091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DC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599646" y="2310711"/>
            <a:ext cx="1300274" cy="4602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</a:rPr>
              <a:t>Design Setup</a:t>
            </a:r>
            <a:endParaRPr lang="zh-TW" altLang="en-US" sz="1400" dirty="0">
              <a:solidFill>
                <a:schemeClr val="tx1"/>
              </a:solidFill>
            </a:endParaRPr>
          </a:p>
        </p:txBody>
      </p:sp>
      <p:cxnSp>
        <p:nvCxnSpPr>
          <p:cNvPr id="24" name="直線單箭頭接點 23"/>
          <p:cNvCxnSpPr/>
          <p:nvPr/>
        </p:nvCxnSpPr>
        <p:spPr>
          <a:xfrm>
            <a:off x="1264920" y="1733196"/>
            <a:ext cx="0" cy="26561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文字方塊 25"/>
          <p:cNvSpPr txBox="1"/>
          <p:nvPr/>
        </p:nvSpPr>
        <p:spPr>
          <a:xfrm>
            <a:off x="980598" y="1994453"/>
            <a:ext cx="551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ICC</a:t>
            </a:r>
            <a:endParaRPr lang="zh-TW" altLang="en-US" dirty="0"/>
          </a:p>
        </p:txBody>
      </p:sp>
      <p:sp>
        <p:nvSpPr>
          <p:cNvPr id="27" name="矩形 26"/>
          <p:cNvSpPr/>
          <p:nvPr/>
        </p:nvSpPr>
        <p:spPr>
          <a:xfrm>
            <a:off x="599065" y="2907978"/>
            <a:ext cx="1300274" cy="4602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</a:rPr>
              <a:t>Design Planning</a:t>
            </a:r>
            <a:endParaRPr lang="zh-TW" altLang="en-US" sz="1400" dirty="0">
              <a:solidFill>
                <a:schemeClr val="tx1"/>
              </a:solidFill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599065" y="4102512"/>
            <a:ext cx="1300274" cy="460257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</a:rPr>
              <a:t>CTS</a:t>
            </a:r>
            <a:endParaRPr lang="zh-TW" altLang="en-US" sz="1400" dirty="0">
              <a:solidFill>
                <a:schemeClr val="tx1"/>
              </a:solidFill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599065" y="3505245"/>
            <a:ext cx="1300274" cy="4602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</a:rPr>
              <a:t>Placement</a:t>
            </a:r>
            <a:endParaRPr lang="zh-TW" altLang="en-US" sz="1400" dirty="0">
              <a:solidFill>
                <a:schemeClr val="tx1"/>
              </a:solidFill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599065" y="4699779"/>
            <a:ext cx="1300274" cy="4602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</a:rPr>
              <a:t>Routing</a:t>
            </a:r>
            <a:endParaRPr lang="zh-TW" altLang="en-US" sz="1400" dirty="0">
              <a:solidFill>
                <a:schemeClr val="tx1"/>
              </a:solidFill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599065" y="5297046"/>
            <a:ext cx="1300274" cy="4602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</a:rPr>
              <a:t>DFM</a:t>
            </a:r>
            <a:endParaRPr lang="zh-TW" altLang="en-US" sz="1400" dirty="0">
              <a:solidFill>
                <a:schemeClr val="tx1"/>
              </a:solidFill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599065" y="5894313"/>
            <a:ext cx="1300274" cy="4602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</a:rPr>
              <a:t>Export</a:t>
            </a:r>
            <a:endParaRPr lang="zh-TW" altLang="en-US" sz="1400" dirty="0">
              <a:solidFill>
                <a:schemeClr val="tx1"/>
              </a:solidFill>
            </a:endParaRPr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7A5AD-5AEC-42D0-A3BE-F46B40576360}" type="slidenum">
              <a:rPr lang="en-US" altLang="zh-TW" smtClean="0"/>
              <a:t>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574131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0292" y="1449298"/>
            <a:ext cx="9542258" cy="265321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11174" y="298212"/>
            <a:ext cx="10248266" cy="705394"/>
          </a:xfrm>
        </p:spPr>
        <p:txBody>
          <a:bodyPr/>
          <a:lstStyle/>
          <a:p>
            <a:r>
              <a:rPr lang="en-US" altLang="zh-TW" dirty="0"/>
              <a:t>Routing</a:t>
            </a:r>
            <a:endParaRPr lang="zh-TW" altLang="en-US" dirty="0"/>
          </a:p>
        </p:txBody>
      </p:sp>
      <p:sp>
        <p:nvSpPr>
          <p:cNvPr id="8" name="內容版面配置區 7"/>
          <p:cNvSpPr>
            <a:spLocks noGrp="1"/>
          </p:cNvSpPr>
          <p:nvPr>
            <p:ph idx="1"/>
          </p:nvPr>
        </p:nvSpPr>
        <p:spPr>
          <a:xfrm>
            <a:off x="2280292" y="4301333"/>
            <a:ext cx="6996127" cy="1478594"/>
          </a:xfrm>
        </p:spPr>
        <p:txBody>
          <a:bodyPr>
            <a:normAutofit lnSpcReduction="10000"/>
          </a:bodyPr>
          <a:lstStyle/>
          <a:p>
            <a:r>
              <a:rPr lang="en-US" altLang="zh-TW" dirty="0"/>
              <a:t>redundant</a:t>
            </a:r>
            <a:r>
              <a:rPr lang="zh-TW" altLang="en-US" dirty="0"/>
              <a:t> </a:t>
            </a:r>
            <a:r>
              <a:rPr lang="en-US" altLang="zh-TW" dirty="0"/>
              <a:t>via:</a:t>
            </a:r>
            <a:r>
              <a:rPr lang="zh-TW" altLang="en-US" dirty="0"/>
              <a:t> 防止製程飄移，打</a:t>
            </a:r>
            <a:r>
              <a:rPr lang="en-US" altLang="zh-TW" dirty="0"/>
              <a:t>double </a:t>
            </a:r>
            <a:r>
              <a:rPr lang="en-US" altLang="zh-TW" dirty="0" err="1"/>
              <a:t>vias</a:t>
            </a:r>
            <a:endParaRPr lang="en-US" altLang="zh-TW" dirty="0"/>
          </a:p>
          <a:p>
            <a:r>
              <a:rPr lang="en-US" altLang="zh-TW" dirty="0"/>
              <a:t>T90,T18,U18 </a:t>
            </a:r>
            <a:r>
              <a:rPr lang="zh-TW" altLang="en-US" dirty="0"/>
              <a:t>都是</a:t>
            </a:r>
            <a:r>
              <a:rPr lang="en-US" altLang="zh-TW" dirty="0"/>
              <a:t>HVH</a:t>
            </a:r>
          </a:p>
          <a:p>
            <a:pPr lvl="1"/>
            <a:r>
              <a:rPr lang="en-US" altLang="zh-TW" dirty="0"/>
              <a:t>M1,M3 … :Horizontal</a:t>
            </a:r>
          </a:p>
          <a:p>
            <a:pPr lvl="1"/>
            <a:r>
              <a:rPr lang="en-US" altLang="zh-TW" dirty="0"/>
              <a:t>M2,M4 … :Vertical</a:t>
            </a:r>
          </a:p>
          <a:p>
            <a:endParaRPr lang="zh-TW" alt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6962775" y="1509325"/>
            <a:ext cx="4478085" cy="276999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zh-TW" altLang="en-US" sz="1200" dirty="0">
                <a:solidFill>
                  <a:srgbClr val="FF0000"/>
                </a:solidFill>
              </a:rPr>
              <a:t>確認</a:t>
            </a:r>
            <a:r>
              <a:rPr lang="en-US" altLang="zh-TW" sz="1200" dirty="0">
                <a:solidFill>
                  <a:srgbClr val="FF0000"/>
                </a:solidFill>
              </a:rPr>
              <a:t>routing</a:t>
            </a:r>
            <a:r>
              <a:rPr lang="zh-TW" altLang="en-US" sz="1200" dirty="0">
                <a:solidFill>
                  <a:srgbClr val="FF0000"/>
                </a:solidFill>
              </a:rPr>
              <a:t>前沒</a:t>
            </a:r>
            <a:r>
              <a:rPr lang="en-US" altLang="zh-TW" sz="1200" dirty="0">
                <a:solidFill>
                  <a:srgbClr val="FF0000"/>
                </a:solidFill>
              </a:rPr>
              <a:t>error,</a:t>
            </a:r>
            <a:r>
              <a:rPr lang="zh-TW" altLang="en-US" sz="1200" dirty="0">
                <a:solidFill>
                  <a:srgbClr val="FF0000"/>
                </a:solidFill>
              </a:rPr>
              <a:t>注意這</a:t>
            </a:r>
            <a:r>
              <a:rPr lang="en-US" altLang="zh-TW" sz="1200" dirty="0">
                <a:solidFill>
                  <a:srgbClr val="FF0000"/>
                </a:solidFill>
              </a:rPr>
              <a:t>error/warning</a:t>
            </a:r>
            <a:r>
              <a:rPr lang="zh-TW" altLang="en-US" sz="1200" dirty="0">
                <a:solidFill>
                  <a:srgbClr val="FF0000"/>
                </a:solidFill>
              </a:rPr>
              <a:t>在</a:t>
            </a:r>
            <a:r>
              <a:rPr lang="en-US" altLang="zh-TW" sz="1200" dirty="0">
                <a:solidFill>
                  <a:srgbClr val="FF0000"/>
                </a:solidFill>
              </a:rPr>
              <a:t>IO</a:t>
            </a:r>
            <a:r>
              <a:rPr lang="zh-TW" altLang="en-US" sz="1200" dirty="0">
                <a:solidFill>
                  <a:srgbClr val="FF0000"/>
                </a:solidFill>
              </a:rPr>
              <a:t> </a:t>
            </a:r>
            <a:r>
              <a:rPr lang="en-US" altLang="zh-TW" sz="1200" dirty="0">
                <a:solidFill>
                  <a:srgbClr val="FF0000"/>
                </a:solidFill>
              </a:rPr>
              <a:t>pad</a:t>
            </a:r>
            <a:r>
              <a:rPr lang="zh-TW" altLang="en-US" sz="1200" dirty="0">
                <a:solidFill>
                  <a:srgbClr val="FF0000"/>
                </a:solidFill>
              </a:rPr>
              <a:t>內可忽略</a:t>
            </a:r>
            <a:r>
              <a:rPr lang="en-US" altLang="zh-TW" sz="1200" dirty="0">
                <a:solidFill>
                  <a:srgbClr val="FF0000"/>
                </a:solidFill>
              </a:rPr>
              <a:t>!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cxnSp>
        <p:nvCxnSpPr>
          <p:cNvPr id="6" name="直線單箭頭接點 5"/>
          <p:cNvCxnSpPr/>
          <p:nvPr/>
        </p:nvCxnSpPr>
        <p:spPr>
          <a:xfrm flipV="1">
            <a:off x="6248400" y="1647825"/>
            <a:ext cx="714375" cy="1019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字方塊 10"/>
          <p:cNvSpPr txBox="1"/>
          <p:nvPr/>
        </p:nvSpPr>
        <p:spPr>
          <a:xfrm>
            <a:off x="4124325" y="2731569"/>
            <a:ext cx="3650166" cy="276999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TW" sz="1200" dirty="0">
                <a:solidFill>
                  <a:srgbClr val="FF0000"/>
                </a:solidFill>
              </a:rPr>
              <a:t>auto route</a:t>
            </a:r>
            <a:r>
              <a:rPr lang="zh-TW" altLang="en-US" sz="1200" dirty="0">
                <a:solidFill>
                  <a:srgbClr val="FF0000"/>
                </a:solidFill>
              </a:rPr>
              <a:t>雖然較快但不建議，建議使用</a:t>
            </a:r>
            <a:r>
              <a:rPr lang="en-US" altLang="zh-TW" sz="1200" dirty="0">
                <a:solidFill>
                  <a:srgbClr val="FF0000"/>
                </a:solidFill>
              </a:rPr>
              <a:t>route_opt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6819900" y="3278540"/>
            <a:ext cx="2906886" cy="276999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zh-TW" altLang="en-US" sz="1200" dirty="0">
                <a:solidFill>
                  <a:srgbClr val="FF0000"/>
                </a:solidFill>
              </a:rPr>
              <a:t>檢查</a:t>
            </a:r>
            <a:r>
              <a:rPr lang="en-US" altLang="zh-TW" sz="1200" dirty="0">
                <a:solidFill>
                  <a:srgbClr val="FF0000"/>
                </a:solidFill>
              </a:rPr>
              <a:t>antenna rule (U18</a:t>
            </a:r>
            <a:r>
              <a:rPr lang="zh-TW" altLang="en-US" sz="1200" dirty="0">
                <a:solidFill>
                  <a:srgbClr val="FF0000"/>
                </a:solidFill>
              </a:rPr>
              <a:t>製程則無此步驟</a:t>
            </a:r>
            <a:r>
              <a:rPr lang="en-US" altLang="zh-TW" sz="1200" dirty="0">
                <a:solidFill>
                  <a:srgbClr val="FF0000"/>
                </a:solidFill>
              </a:rPr>
              <a:t>)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13" name="手繪多邊形 12"/>
          <p:cNvSpPr/>
          <p:nvPr/>
        </p:nvSpPr>
        <p:spPr>
          <a:xfrm>
            <a:off x="6438900" y="3257550"/>
            <a:ext cx="285827" cy="209550"/>
          </a:xfrm>
          <a:custGeom>
            <a:avLst/>
            <a:gdLst>
              <a:gd name="connsiteX0" fmla="*/ 0 w 285827"/>
              <a:gd name="connsiteY0" fmla="*/ 0 h 209550"/>
              <a:gd name="connsiteX1" fmla="*/ 9525 w 285827"/>
              <a:gd name="connsiteY1" fmla="*/ 85725 h 209550"/>
              <a:gd name="connsiteX2" fmla="*/ 38100 w 285827"/>
              <a:gd name="connsiteY2" fmla="*/ 114300 h 209550"/>
              <a:gd name="connsiteX3" fmla="*/ 57150 w 285827"/>
              <a:gd name="connsiteY3" fmla="*/ 142875 h 209550"/>
              <a:gd name="connsiteX4" fmla="*/ 171450 w 285827"/>
              <a:gd name="connsiteY4" fmla="*/ 133350 h 209550"/>
              <a:gd name="connsiteX5" fmla="*/ 200025 w 285827"/>
              <a:gd name="connsiteY5" fmla="*/ 114300 h 209550"/>
              <a:gd name="connsiteX6" fmla="*/ 190500 w 285827"/>
              <a:gd name="connsiteY6" fmla="*/ 57150 h 209550"/>
              <a:gd name="connsiteX7" fmla="*/ 161925 w 285827"/>
              <a:gd name="connsiteY7" fmla="*/ 38100 h 209550"/>
              <a:gd name="connsiteX8" fmla="*/ 133350 w 285827"/>
              <a:gd name="connsiteY8" fmla="*/ 57150 h 209550"/>
              <a:gd name="connsiteX9" fmla="*/ 171450 w 285827"/>
              <a:gd name="connsiteY9" fmla="*/ 142875 h 209550"/>
              <a:gd name="connsiteX10" fmla="*/ 200025 w 285827"/>
              <a:gd name="connsiteY10" fmla="*/ 171450 h 209550"/>
              <a:gd name="connsiteX11" fmla="*/ 257175 w 285827"/>
              <a:gd name="connsiteY11" fmla="*/ 190500 h 209550"/>
              <a:gd name="connsiteX12" fmla="*/ 285750 w 285827"/>
              <a:gd name="connsiteY12" fmla="*/ 209550 h 209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85827" h="209550">
                <a:moveTo>
                  <a:pt x="0" y="0"/>
                </a:moveTo>
                <a:cubicBezTo>
                  <a:pt x="3175" y="28575"/>
                  <a:pt x="433" y="58450"/>
                  <a:pt x="9525" y="85725"/>
                </a:cubicBezTo>
                <a:cubicBezTo>
                  <a:pt x="13785" y="98504"/>
                  <a:pt x="29476" y="103952"/>
                  <a:pt x="38100" y="114300"/>
                </a:cubicBezTo>
                <a:cubicBezTo>
                  <a:pt x="45429" y="123094"/>
                  <a:pt x="50800" y="133350"/>
                  <a:pt x="57150" y="142875"/>
                </a:cubicBezTo>
                <a:cubicBezTo>
                  <a:pt x="95250" y="139700"/>
                  <a:pt x="133960" y="140848"/>
                  <a:pt x="171450" y="133350"/>
                </a:cubicBezTo>
                <a:cubicBezTo>
                  <a:pt x="182675" y="131105"/>
                  <a:pt x="197249" y="125406"/>
                  <a:pt x="200025" y="114300"/>
                </a:cubicBezTo>
                <a:cubicBezTo>
                  <a:pt x="204709" y="95564"/>
                  <a:pt x="199137" y="74424"/>
                  <a:pt x="190500" y="57150"/>
                </a:cubicBezTo>
                <a:cubicBezTo>
                  <a:pt x="185380" y="46911"/>
                  <a:pt x="171450" y="44450"/>
                  <a:pt x="161925" y="38100"/>
                </a:cubicBezTo>
                <a:cubicBezTo>
                  <a:pt x="152400" y="44450"/>
                  <a:pt x="135833" y="45975"/>
                  <a:pt x="133350" y="57150"/>
                </a:cubicBezTo>
                <a:cubicBezTo>
                  <a:pt x="117569" y="128166"/>
                  <a:pt x="137924" y="114937"/>
                  <a:pt x="171450" y="142875"/>
                </a:cubicBezTo>
                <a:cubicBezTo>
                  <a:pt x="181798" y="151499"/>
                  <a:pt x="188250" y="164908"/>
                  <a:pt x="200025" y="171450"/>
                </a:cubicBezTo>
                <a:cubicBezTo>
                  <a:pt x="217578" y="181202"/>
                  <a:pt x="238125" y="184150"/>
                  <a:pt x="257175" y="190500"/>
                </a:cubicBezTo>
                <a:cubicBezTo>
                  <a:pt x="288762" y="201029"/>
                  <a:pt x="285750" y="189985"/>
                  <a:pt x="285750" y="20955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矩形 21"/>
          <p:cNvSpPr/>
          <p:nvPr/>
        </p:nvSpPr>
        <p:spPr>
          <a:xfrm>
            <a:off x="511174" y="1994453"/>
            <a:ext cx="1490346" cy="447601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矩形 22"/>
          <p:cNvSpPr/>
          <p:nvPr/>
        </p:nvSpPr>
        <p:spPr>
          <a:xfrm>
            <a:off x="511174" y="1424042"/>
            <a:ext cx="1490346" cy="3091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DC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599646" y="2310711"/>
            <a:ext cx="1300274" cy="4602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</a:rPr>
              <a:t>Design Setup</a:t>
            </a:r>
            <a:endParaRPr lang="zh-TW" altLang="en-US" sz="1400" dirty="0">
              <a:solidFill>
                <a:schemeClr val="tx1"/>
              </a:solidFill>
            </a:endParaRPr>
          </a:p>
        </p:txBody>
      </p:sp>
      <p:cxnSp>
        <p:nvCxnSpPr>
          <p:cNvPr id="26" name="直線單箭頭接點 25"/>
          <p:cNvCxnSpPr/>
          <p:nvPr/>
        </p:nvCxnSpPr>
        <p:spPr>
          <a:xfrm>
            <a:off x="1264920" y="1733196"/>
            <a:ext cx="0" cy="26561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文字方塊 26"/>
          <p:cNvSpPr txBox="1"/>
          <p:nvPr/>
        </p:nvSpPr>
        <p:spPr>
          <a:xfrm>
            <a:off x="980598" y="1994453"/>
            <a:ext cx="551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ICC</a:t>
            </a:r>
            <a:endParaRPr lang="zh-TW" altLang="en-US" dirty="0"/>
          </a:p>
        </p:txBody>
      </p:sp>
      <p:sp>
        <p:nvSpPr>
          <p:cNvPr id="28" name="矩形 27"/>
          <p:cNvSpPr/>
          <p:nvPr/>
        </p:nvSpPr>
        <p:spPr>
          <a:xfrm>
            <a:off x="599065" y="2907978"/>
            <a:ext cx="1300274" cy="4602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</a:rPr>
              <a:t>Design Planning</a:t>
            </a:r>
            <a:endParaRPr lang="zh-TW" altLang="en-US" sz="1400" dirty="0">
              <a:solidFill>
                <a:schemeClr val="tx1"/>
              </a:solidFill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599065" y="4102512"/>
            <a:ext cx="1300274" cy="4602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</a:rPr>
              <a:t>CTS</a:t>
            </a:r>
            <a:endParaRPr lang="zh-TW" altLang="en-US" sz="1400" dirty="0">
              <a:solidFill>
                <a:schemeClr val="tx1"/>
              </a:solidFill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599065" y="3505245"/>
            <a:ext cx="1300274" cy="4602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</a:rPr>
              <a:t>Placement</a:t>
            </a:r>
            <a:endParaRPr lang="zh-TW" altLang="en-US" sz="1400" dirty="0">
              <a:solidFill>
                <a:schemeClr val="tx1"/>
              </a:solidFill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599065" y="4699779"/>
            <a:ext cx="1300274" cy="460257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</a:rPr>
              <a:t>Routing</a:t>
            </a:r>
            <a:endParaRPr lang="zh-TW" altLang="en-US" sz="1400" dirty="0">
              <a:solidFill>
                <a:schemeClr val="tx1"/>
              </a:solidFill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599065" y="5297046"/>
            <a:ext cx="1300274" cy="4602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</a:rPr>
              <a:t>DFM</a:t>
            </a:r>
            <a:endParaRPr lang="zh-TW" altLang="en-US" sz="1400" dirty="0">
              <a:solidFill>
                <a:schemeClr val="tx1"/>
              </a:solidFill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599065" y="5894313"/>
            <a:ext cx="1300274" cy="4602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</a:rPr>
              <a:t>Export</a:t>
            </a:r>
            <a:endParaRPr lang="zh-TW" altLang="en-US" sz="1400" dirty="0">
              <a:solidFill>
                <a:schemeClr val="tx1"/>
              </a:solidFill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7A5AD-5AEC-42D0-A3BE-F46B40576360}" type="slidenum">
              <a:rPr lang="en-US" altLang="zh-TW" smtClean="0"/>
              <a:t>34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905827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11174" y="298212"/>
            <a:ext cx="10248266" cy="705394"/>
          </a:xfrm>
        </p:spPr>
        <p:txBody>
          <a:bodyPr/>
          <a:lstStyle/>
          <a:p>
            <a:r>
              <a:rPr lang="en-US" altLang="zh-TW" dirty="0"/>
              <a:t>Check DRC rules</a:t>
            </a:r>
            <a:endParaRPr lang="zh-TW" altLang="en-US" dirty="0"/>
          </a:p>
        </p:txBody>
      </p:sp>
      <p:sp>
        <p:nvSpPr>
          <p:cNvPr id="8" name="內容版面配置區 7"/>
          <p:cNvSpPr>
            <a:spLocks noGrp="1"/>
          </p:cNvSpPr>
          <p:nvPr>
            <p:ph idx="1"/>
          </p:nvPr>
        </p:nvSpPr>
        <p:spPr>
          <a:xfrm>
            <a:off x="2280291" y="3820459"/>
            <a:ext cx="8254359" cy="2570815"/>
          </a:xfrm>
        </p:spPr>
        <p:txBody>
          <a:bodyPr>
            <a:normAutofit lnSpcReduction="10000"/>
          </a:bodyPr>
          <a:lstStyle/>
          <a:p>
            <a:r>
              <a:rPr lang="zh-TW" altLang="en-US" dirty="0"/>
              <a:t>如</a:t>
            </a:r>
            <a:r>
              <a:rPr lang="en-US" altLang="zh-TW" dirty="0"/>
              <a:t>open</a:t>
            </a:r>
            <a:r>
              <a:rPr lang="zh-TW" altLang="en-US" dirty="0"/>
              <a:t> </a:t>
            </a:r>
            <a:r>
              <a:rPr lang="en-US" altLang="zh-TW" dirty="0"/>
              <a:t>nets</a:t>
            </a:r>
            <a:r>
              <a:rPr lang="zh-TW" altLang="en-US" dirty="0"/>
              <a:t>以及</a:t>
            </a:r>
            <a:r>
              <a:rPr lang="en-US" altLang="zh-TW" dirty="0"/>
              <a:t>DRC violations:</a:t>
            </a:r>
          </a:p>
          <a:p>
            <a:pPr lvl="1"/>
            <a:r>
              <a:rPr lang="zh-TW" altLang="en-US" dirty="0"/>
              <a:t>確認執行過</a:t>
            </a:r>
            <a:r>
              <a:rPr lang="en-US" altLang="zh-TW" dirty="0"/>
              <a:t>(command)</a:t>
            </a:r>
            <a:r>
              <a:rPr lang="zh-TW" altLang="en-US" dirty="0"/>
              <a:t> </a:t>
            </a:r>
            <a:r>
              <a:rPr lang="en-US" altLang="zh-TW" dirty="0"/>
              <a:t>&gt;verify_zrt_route</a:t>
            </a:r>
          </a:p>
          <a:p>
            <a:pPr lvl="1"/>
            <a:r>
              <a:rPr lang="en-US" altLang="zh-TW" dirty="0"/>
              <a:t>(gui) Route &gt;Detail Route &gt;</a:t>
            </a:r>
            <a:r>
              <a:rPr lang="en-US" altLang="zh-TW" dirty="0">
                <a:solidFill>
                  <a:srgbClr val="FF0000"/>
                </a:solidFill>
              </a:rPr>
              <a:t>√</a:t>
            </a:r>
            <a:r>
              <a:rPr lang="en-US" altLang="zh-TW" dirty="0"/>
              <a:t>Incremental routing </a:t>
            </a:r>
            <a:r>
              <a:rPr lang="en-US" altLang="zh-TW" dirty="0">
                <a:solidFill>
                  <a:srgbClr val="FF0000"/>
                </a:solidFill>
              </a:rPr>
              <a:t>√</a:t>
            </a:r>
            <a:r>
              <a:rPr lang="en-US" altLang="zh-TW" dirty="0"/>
              <a:t>Initial DRC from input cell</a:t>
            </a:r>
          </a:p>
          <a:p>
            <a:pPr lvl="1"/>
            <a:r>
              <a:rPr lang="en-US" altLang="zh-TW" dirty="0"/>
              <a:t>(gui) OK</a:t>
            </a:r>
          </a:p>
          <a:p>
            <a:r>
              <a:rPr lang="zh-TW" altLang="en-US" dirty="0"/>
              <a:t>如果還是無法解決，請刪掉所有</a:t>
            </a:r>
            <a:r>
              <a:rPr lang="en-US" altLang="zh-TW" dirty="0"/>
              <a:t>route</a:t>
            </a:r>
            <a:r>
              <a:rPr lang="zh-TW" altLang="en-US" dirty="0"/>
              <a:t>重新下</a:t>
            </a:r>
            <a:r>
              <a:rPr lang="en-US" altLang="zh-TW" dirty="0"/>
              <a:t>route_opt</a:t>
            </a:r>
          </a:p>
          <a:p>
            <a:pPr lvl="1"/>
            <a:r>
              <a:rPr lang="en-US" altLang="zh-TW" dirty="0"/>
              <a:t>(gui) Route &gt;Delete Route &gt; </a:t>
            </a:r>
            <a:r>
              <a:rPr lang="en-US" altLang="zh-TW" dirty="0">
                <a:solidFill>
                  <a:srgbClr val="FF0000"/>
                </a:solidFill>
              </a:rPr>
              <a:t>√</a:t>
            </a:r>
            <a:r>
              <a:rPr lang="en-US" altLang="zh-TW" dirty="0"/>
              <a:t> Detailed route </a:t>
            </a:r>
            <a:r>
              <a:rPr lang="en-US" altLang="zh-TW" dirty="0">
                <a:solidFill>
                  <a:srgbClr val="FF0000"/>
                </a:solidFill>
              </a:rPr>
              <a:t>√</a:t>
            </a:r>
            <a:r>
              <a:rPr lang="en-US" altLang="zh-TW" dirty="0"/>
              <a:t>Global route</a:t>
            </a:r>
          </a:p>
          <a:p>
            <a:pPr lvl="1"/>
            <a:r>
              <a:rPr lang="en-US" altLang="zh-TW" dirty="0"/>
              <a:t>(command) &gt;route_opt –effort high</a:t>
            </a:r>
          </a:p>
          <a:p>
            <a:pPr lvl="1"/>
            <a:endParaRPr lang="en-US" altLang="zh-TW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0784" y="1424042"/>
            <a:ext cx="7740009" cy="217263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圓角矩形 3"/>
          <p:cNvSpPr/>
          <p:nvPr/>
        </p:nvSpPr>
        <p:spPr>
          <a:xfrm>
            <a:off x="2203160" y="1647825"/>
            <a:ext cx="2721266" cy="20002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圓角矩形 15"/>
          <p:cNvSpPr/>
          <p:nvPr/>
        </p:nvSpPr>
        <p:spPr>
          <a:xfrm>
            <a:off x="2203159" y="2486024"/>
            <a:ext cx="3568991" cy="42862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/>
          <p:cNvSpPr/>
          <p:nvPr/>
        </p:nvSpPr>
        <p:spPr>
          <a:xfrm>
            <a:off x="511174" y="1994453"/>
            <a:ext cx="1490346" cy="447601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 18"/>
          <p:cNvSpPr/>
          <p:nvPr/>
        </p:nvSpPr>
        <p:spPr>
          <a:xfrm>
            <a:off x="511174" y="1424042"/>
            <a:ext cx="1490346" cy="3091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DC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599646" y="2310711"/>
            <a:ext cx="1300274" cy="4602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</a:rPr>
              <a:t>Design Setup</a:t>
            </a:r>
            <a:endParaRPr lang="zh-TW" altLang="en-US" sz="1400" dirty="0">
              <a:solidFill>
                <a:schemeClr val="tx1"/>
              </a:solidFill>
            </a:endParaRPr>
          </a:p>
        </p:txBody>
      </p:sp>
      <p:cxnSp>
        <p:nvCxnSpPr>
          <p:cNvPr id="23" name="直線單箭頭接點 22"/>
          <p:cNvCxnSpPr/>
          <p:nvPr/>
        </p:nvCxnSpPr>
        <p:spPr>
          <a:xfrm>
            <a:off x="1264920" y="1733196"/>
            <a:ext cx="0" cy="26561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文字方塊 23"/>
          <p:cNvSpPr txBox="1"/>
          <p:nvPr/>
        </p:nvSpPr>
        <p:spPr>
          <a:xfrm>
            <a:off x="980598" y="1994453"/>
            <a:ext cx="551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ICC</a:t>
            </a:r>
            <a:endParaRPr lang="zh-TW" altLang="en-US" dirty="0"/>
          </a:p>
        </p:txBody>
      </p:sp>
      <p:sp>
        <p:nvSpPr>
          <p:cNvPr id="26" name="矩形 25"/>
          <p:cNvSpPr/>
          <p:nvPr/>
        </p:nvSpPr>
        <p:spPr>
          <a:xfrm>
            <a:off x="599065" y="2907978"/>
            <a:ext cx="1300274" cy="4602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</a:rPr>
              <a:t>Design Planning</a:t>
            </a:r>
            <a:endParaRPr lang="zh-TW" altLang="en-US" sz="1400" dirty="0">
              <a:solidFill>
                <a:schemeClr val="tx1"/>
              </a:solidFill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599065" y="4102512"/>
            <a:ext cx="1300274" cy="4602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</a:rPr>
              <a:t>CTS</a:t>
            </a:r>
            <a:endParaRPr lang="zh-TW" altLang="en-US" sz="1400" dirty="0">
              <a:solidFill>
                <a:schemeClr val="tx1"/>
              </a:solidFill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599065" y="3505245"/>
            <a:ext cx="1300274" cy="4602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</a:rPr>
              <a:t>Placement</a:t>
            </a:r>
            <a:endParaRPr lang="zh-TW" altLang="en-US" sz="1400" dirty="0">
              <a:solidFill>
                <a:schemeClr val="tx1"/>
              </a:solidFill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599065" y="4699779"/>
            <a:ext cx="1300274" cy="460257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</a:rPr>
              <a:t>Routing</a:t>
            </a:r>
            <a:endParaRPr lang="zh-TW" altLang="en-US" sz="1400" dirty="0">
              <a:solidFill>
                <a:schemeClr val="tx1"/>
              </a:solidFill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599065" y="5297046"/>
            <a:ext cx="1300274" cy="4602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</a:rPr>
              <a:t>DFM</a:t>
            </a:r>
            <a:endParaRPr lang="zh-TW" altLang="en-US" sz="1400" dirty="0">
              <a:solidFill>
                <a:schemeClr val="tx1"/>
              </a:solidFill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599065" y="5894313"/>
            <a:ext cx="1300274" cy="4602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</a:rPr>
              <a:t>Export</a:t>
            </a:r>
            <a:endParaRPr lang="zh-TW" altLang="en-US" sz="1400" dirty="0">
              <a:solidFill>
                <a:schemeClr val="tx1"/>
              </a:solidFill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7A5AD-5AEC-42D0-A3BE-F46B40576360}" type="slidenum">
              <a:rPr lang="en-US" altLang="zh-TW" smtClean="0"/>
              <a:t>35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083998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11174" y="298212"/>
            <a:ext cx="10248266" cy="705394"/>
          </a:xfrm>
        </p:spPr>
        <p:txBody>
          <a:bodyPr/>
          <a:lstStyle/>
          <a:p>
            <a:r>
              <a:rPr lang="en-US" altLang="zh-TW" dirty="0"/>
              <a:t>DFM</a:t>
            </a:r>
            <a:r>
              <a:rPr lang="zh-TW" altLang="en-US" dirty="0"/>
              <a:t> </a:t>
            </a:r>
            <a:r>
              <a:rPr lang="en-US" altLang="zh-TW" dirty="0"/>
              <a:t>–</a:t>
            </a:r>
            <a:r>
              <a:rPr lang="zh-TW" altLang="en-US" dirty="0"/>
              <a:t> </a:t>
            </a:r>
            <a:r>
              <a:rPr lang="en-US" altLang="zh-TW" dirty="0"/>
              <a:t>Design For Manufacturing</a:t>
            </a:r>
            <a:endParaRPr lang="zh-TW" altLang="en-US" dirty="0"/>
          </a:p>
        </p:txBody>
      </p:sp>
      <p:sp>
        <p:nvSpPr>
          <p:cNvPr id="8" name="內容版面配置區 7"/>
          <p:cNvSpPr>
            <a:spLocks noGrp="1"/>
          </p:cNvSpPr>
          <p:nvPr>
            <p:ph idx="1"/>
          </p:nvPr>
        </p:nvSpPr>
        <p:spPr>
          <a:xfrm>
            <a:off x="2280291" y="1424042"/>
            <a:ext cx="6996127" cy="822769"/>
          </a:xfrm>
        </p:spPr>
        <p:txBody>
          <a:bodyPr/>
          <a:lstStyle/>
          <a:p>
            <a:r>
              <a:rPr lang="zh-TW" altLang="en-US" dirty="0"/>
              <a:t>目的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zh-TW" altLang="en-US" dirty="0">
                <a:solidFill>
                  <a:srgbClr val="FF0000"/>
                </a:solidFill>
              </a:rPr>
              <a:t>增加晶片製作良率</a:t>
            </a:r>
            <a:r>
              <a:rPr lang="zh-TW" altLang="en-US" dirty="0"/>
              <a:t>。</a:t>
            </a:r>
            <a:endParaRPr lang="en-US" altLang="zh-TW" dirty="0"/>
          </a:p>
          <a:p>
            <a:r>
              <a:rPr lang="zh-TW" altLang="en-US" dirty="0"/>
              <a:t>方式</a:t>
            </a:r>
            <a:r>
              <a:rPr lang="en-US" altLang="zh-TW" dirty="0"/>
              <a:t>:</a:t>
            </a:r>
            <a:r>
              <a:rPr lang="zh-TW" altLang="en-US" dirty="0"/>
              <a:t> 加入</a:t>
            </a:r>
            <a:r>
              <a:rPr lang="en-US" altLang="zh-TW" dirty="0"/>
              <a:t>core filler</a:t>
            </a:r>
            <a:r>
              <a:rPr lang="zh-TW" altLang="en-US" dirty="0"/>
              <a:t>平均</a:t>
            </a:r>
            <a:r>
              <a:rPr lang="en-US" altLang="zh-TW" dirty="0"/>
              <a:t>chip</a:t>
            </a:r>
            <a:r>
              <a:rPr lang="zh-TW" altLang="en-US" dirty="0"/>
              <a:t> </a:t>
            </a:r>
            <a:r>
              <a:rPr lang="en-US" altLang="zh-TW" dirty="0"/>
              <a:t>density</a:t>
            </a:r>
            <a:r>
              <a:rPr lang="zh-TW" altLang="en-US" dirty="0"/>
              <a:t>即可增加良率。</a:t>
            </a:r>
            <a:endParaRPr lang="en-US" altLang="zh-TW" dirty="0"/>
          </a:p>
        </p:txBody>
      </p:sp>
      <p:grpSp>
        <p:nvGrpSpPr>
          <p:cNvPr id="14" name="群組 13"/>
          <p:cNvGrpSpPr/>
          <p:nvPr/>
        </p:nvGrpSpPr>
        <p:grpSpPr>
          <a:xfrm>
            <a:off x="2627326" y="2402339"/>
            <a:ext cx="7595326" cy="1888339"/>
            <a:chOff x="2627326" y="2402339"/>
            <a:chExt cx="7595326" cy="1888339"/>
          </a:xfrm>
        </p:grpSpPr>
        <p:pic>
          <p:nvPicPr>
            <p:cNvPr id="3" name="圖片 2"/>
            <p:cNvPicPr>
              <a:picLocks noChangeAspect="1"/>
            </p:cNvPicPr>
            <p:nvPr/>
          </p:nvPicPr>
          <p:blipFill rotWithShape="1">
            <a:blip r:embed="rId2"/>
            <a:srcRect t="1233"/>
            <a:stretch/>
          </p:blipFill>
          <p:spPr>
            <a:xfrm>
              <a:off x="2627326" y="2445792"/>
              <a:ext cx="7595326" cy="184488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4" name="文字方塊 3"/>
            <p:cNvSpPr txBox="1"/>
            <p:nvPr/>
          </p:nvSpPr>
          <p:spPr>
            <a:xfrm>
              <a:off x="7994469" y="2409821"/>
              <a:ext cx="151618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200" dirty="0">
                  <a:solidFill>
                    <a:srgbClr val="FF0000"/>
                  </a:solidFill>
                </a:rPr>
                <a:t>加入</a:t>
              </a:r>
              <a:r>
                <a:rPr lang="en-US" altLang="zh-TW" sz="1200" dirty="0">
                  <a:solidFill>
                    <a:srgbClr val="FF0000"/>
                  </a:solidFill>
                </a:rPr>
                <a:t>core filler cells</a:t>
              </a:r>
              <a:endParaRPr lang="zh-TW" altLang="en-US" sz="1200" dirty="0">
                <a:solidFill>
                  <a:srgbClr val="FF0000"/>
                </a:solidFill>
              </a:endParaRPr>
            </a:p>
          </p:txBody>
        </p:sp>
        <p:sp>
          <p:nvSpPr>
            <p:cNvPr id="6" name="文字方塊 5"/>
            <p:cNvSpPr txBox="1"/>
            <p:nvPr/>
          </p:nvSpPr>
          <p:spPr>
            <a:xfrm>
              <a:off x="7833399" y="3596873"/>
              <a:ext cx="91916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200" dirty="0">
                  <a:solidFill>
                    <a:srgbClr val="FF0000"/>
                  </a:solidFill>
                </a:rPr>
                <a:t>自動加</a:t>
              </a:r>
              <a:r>
                <a:rPr lang="en-US" altLang="zh-TW" sz="1200" dirty="0">
                  <a:solidFill>
                    <a:srgbClr val="FF0000"/>
                  </a:solidFill>
                </a:rPr>
                <a:t>text</a:t>
              </a:r>
              <a:endParaRPr lang="zh-TW" altLang="en-US" sz="1200" dirty="0">
                <a:solidFill>
                  <a:srgbClr val="FF0000"/>
                </a:solidFill>
              </a:endParaRPr>
            </a:p>
          </p:txBody>
        </p:sp>
        <p:sp>
          <p:nvSpPr>
            <p:cNvPr id="7" name="文字方塊 6"/>
            <p:cNvSpPr txBox="1"/>
            <p:nvPr/>
          </p:nvSpPr>
          <p:spPr>
            <a:xfrm>
              <a:off x="4195548" y="3928573"/>
              <a:ext cx="158280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200" dirty="0">
                  <a:solidFill>
                    <a:srgbClr val="FF0000"/>
                  </a:solidFill>
                </a:rPr>
                <a:t>3:</a:t>
              </a:r>
              <a:r>
                <a:rPr lang="zh-TW" altLang="en-US" sz="1200" dirty="0">
                  <a:solidFill>
                    <a:srgbClr val="FF0000"/>
                  </a:solidFill>
                </a:rPr>
                <a:t>打在</a:t>
              </a:r>
              <a:r>
                <a:rPr lang="en-US" altLang="zh-TW" sz="1200" dirty="0">
                  <a:solidFill>
                    <a:srgbClr val="FF0000"/>
                  </a:solidFill>
                </a:rPr>
                <a:t>metal 3</a:t>
              </a:r>
              <a:r>
                <a:rPr lang="zh-TW" altLang="en-US" sz="1200" dirty="0">
                  <a:solidFill>
                    <a:srgbClr val="FF0000"/>
                  </a:solidFill>
                </a:rPr>
                <a:t>的</a:t>
              </a:r>
              <a:r>
                <a:rPr lang="en-US" altLang="zh-TW" sz="1200" dirty="0">
                  <a:solidFill>
                    <a:srgbClr val="FF0000"/>
                  </a:solidFill>
                </a:rPr>
                <a:t>text</a:t>
              </a:r>
              <a:endParaRPr lang="zh-TW" altLang="en-US" sz="1200" dirty="0">
                <a:solidFill>
                  <a:srgbClr val="FF0000"/>
                </a:solidFill>
              </a:endParaRPr>
            </a:p>
          </p:txBody>
        </p:sp>
        <p:sp>
          <p:nvSpPr>
            <p:cNvPr id="9" name="橢圓 8"/>
            <p:cNvSpPr/>
            <p:nvPr/>
          </p:nvSpPr>
          <p:spPr>
            <a:xfrm>
              <a:off x="3781516" y="3808719"/>
              <a:ext cx="468279" cy="19161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橢圓 9"/>
            <p:cNvSpPr/>
            <p:nvPr/>
          </p:nvSpPr>
          <p:spPr>
            <a:xfrm>
              <a:off x="6545058" y="2402339"/>
              <a:ext cx="1205570" cy="201524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文字方塊 10"/>
            <p:cNvSpPr txBox="1"/>
            <p:nvPr/>
          </p:nvSpPr>
          <p:spPr>
            <a:xfrm>
              <a:off x="4677279" y="2920390"/>
              <a:ext cx="4604787" cy="276999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zh-TW" altLang="en-US" sz="1200" dirty="0">
                  <a:solidFill>
                    <a:srgbClr val="FF0000"/>
                  </a:solidFill>
                </a:rPr>
                <a:t>加入</a:t>
              </a:r>
              <a:r>
                <a:rPr lang="en-US" altLang="zh-TW" sz="1200" dirty="0">
                  <a:solidFill>
                    <a:srgbClr val="FF0000"/>
                  </a:solidFill>
                </a:rPr>
                <a:t>filler cells</a:t>
              </a:r>
              <a:r>
                <a:rPr lang="zh-TW" altLang="en-US" sz="1200" dirty="0">
                  <a:solidFill>
                    <a:srgbClr val="FF0000"/>
                  </a:solidFill>
                </a:rPr>
                <a:t>後可能會有</a:t>
              </a:r>
              <a:r>
                <a:rPr lang="en-US" altLang="zh-TW" sz="1200" dirty="0">
                  <a:solidFill>
                    <a:srgbClr val="FF0000"/>
                  </a:solidFill>
                </a:rPr>
                <a:t>route</a:t>
              </a:r>
              <a:r>
                <a:rPr lang="zh-TW" altLang="en-US" sz="1200" dirty="0">
                  <a:solidFill>
                    <a:srgbClr val="FF0000"/>
                  </a:solidFill>
                </a:rPr>
                <a:t> </a:t>
              </a:r>
              <a:r>
                <a:rPr lang="en-US" altLang="zh-TW" sz="1200" dirty="0">
                  <a:solidFill>
                    <a:srgbClr val="FF0000"/>
                  </a:solidFill>
                </a:rPr>
                <a:t>DRC</a:t>
              </a:r>
              <a:r>
                <a:rPr lang="zh-TW" altLang="en-US" sz="1200" dirty="0">
                  <a:solidFill>
                    <a:srgbClr val="FF0000"/>
                  </a:solidFill>
                </a:rPr>
                <a:t> </a:t>
              </a:r>
              <a:r>
                <a:rPr lang="en-US" altLang="zh-TW" sz="1200" dirty="0">
                  <a:solidFill>
                    <a:srgbClr val="FF0000"/>
                  </a:solidFill>
                </a:rPr>
                <a:t>violation,</a:t>
              </a:r>
              <a:r>
                <a:rPr lang="zh-TW" altLang="en-US" sz="1200" dirty="0">
                  <a:solidFill>
                    <a:srgbClr val="FF0000"/>
                  </a:solidFill>
                </a:rPr>
                <a:t>故必須再檢查一次</a:t>
              </a:r>
            </a:p>
          </p:txBody>
        </p:sp>
        <p:sp>
          <p:nvSpPr>
            <p:cNvPr id="13" name="手繪多邊形 12"/>
            <p:cNvSpPr/>
            <p:nvPr/>
          </p:nvSpPr>
          <p:spPr>
            <a:xfrm>
              <a:off x="4371703" y="2934789"/>
              <a:ext cx="296091" cy="131175"/>
            </a:xfrm>
            <a:custGeom>
              <a:avLst/>
              <a:gdLst>
                <a:gd name="connsiteX0" fmla="*/ 0 w 296091"/>
                <a:gd name="connsiteY0" fmla="*/ 0 h 131175"/>
                <a:gd name="connsiteX1" fmla="*/ 26126 w 296091"/>
                <a:gd name="connsiteY1" fmla="*/ 43542 h 131175"/>
                <a:gd name="connsiteX2" fmla="*/ 43543 w 296091"/>
                <a:gd name="connsiteY2" fmla="*/ 60960 h 131175"/>
                <a:gd name="connsiteX3" fmla="*/ 104503 w 296091"/>
                <a:gd name="connsiteY3" fmla="*/ 78377 h 131175"/>
                <a:gd name="connsiteX4" fmla="*/ 139337 w 296091"/>
                <a:gd name="connsiteY4" fmla="*/ 60960 h 131175"/>
                <a:gd name="connsiteX5" fmla="*/ 165463 w 296091"/>
                <a:gd name="connsiteY5" fmla="*/ 52251 h 131175"/>
                <a:gd name="connsiteX6" fmla="*/ 174171 w 296091"/>
                <a:gd name="connsiteY6" fmla="*/ 26125 h 131175"/>
                <a:gd name="connsiteX7" fmla="*/ 148046 w 296091"/>
                <a:gd name="connsiteY7" fmla="*/ 8708 h 131175"/>
                <a:gd name="connsiteX8" fmla="*/ 130628 w 296091"/>
                <a:gd name="connsiteY8" fmla="*/ 26125 h 131175"/>
                <a:gd name="connsiteX9" fmla="*/ 156754 w 296091"/>
                <a:gd name="connsiteY9" fmla="*/ 95794 h 131175"/>
                <a:gd name="connsiteX10" fmla="*/ 209006 w 296091"/>
                <a:gd name="connsiteY10" fmla="*/ 113211 h 131175"/>
                <a:gd name="connsiteX11" fmla="*/ 269966 w 296091"/>
                <a:gd name="connsiteY11" fmla="*/ 130628 h 131175"/>
                <a:gd name="connsiteX12" fmla="*/ 296091 w 296091"/>
                <a:gd name="connsiteY12" fmla="*/ 130628 h 131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6091" h="131175">
                  <a:moveTo>
                    <a:pt x="0" y="0"/>
                  </a:moveTo>
                  <a:cubicBezTo>
                    <a:pt x="8709" y="14514"/>
                    <a:pt x="16288" y="29769"/>
                    <a:pt x="26126" y="43542"/>
                  </a:cubicBezTo>
                  <a:cubicBezTo>
                    <a:pt x="30898" y="50223"/>
                    <a:pt x="36502" y="56736"/>
                    <a:pt x="43543" y="60960"/>
                  </a:cubicBezTo>
                  <a:cubicBezTo>
                    <a:pt x="52464" y="66313"/>
                    <a:pt x="98000" y="76751"/>
                    <a:pt x="104503" y="78377"/>
                  </a:cubicBezTo>
                  <a:cubicBezTo>
                    <a:pt x="116114" y="72571"/>
                    <a:pt x="127405" y="66074"/>
                    <a:pt x="139337" y="60960"/>
                  </a:cubicBezTo>
                  <a:cubicBezTo>
                    <a:pt x="147775" y="57344"/>
                    <a:pt x="158972" y="58742"/>
                    <a:pt x="165463" y="52251"/>
                  </a:cubicBezTo>
                  <a:cubicBezTo>
                    <a:pt x="171954" y="45760"/>
                    <a:pt x="171268" y="34834"/>
                    <a:pt x="174171" y="26125"/>
                  </a:cubicBezTo>
                  <a:cubicBezTo>
                    <a:pt x="165463" y="20319"/>
                    <a:pt x="158512" y="8708"/>
                    <a:pt x="148046" y="8708"/>
                  </a:cubicBezTo>
                  <a:cubicBezTo>
                    <a:pt x="139835" y="8708"/>
                    <a:pt x="131789" y="17997"/>
                    <a:pt x="130628" y="26125"/>
                  </a:cubicBezTo>
                  <a:cubicBezTo>
                    <a:pt x="128613" y="40232"/>
                    <a:pt x="140161" y="85424"/>
                    <a:pt x="156754" y="95794"/>
                  </a:cubicBezTo>
                  <a:cubicBezTo>
                    <a:pt x="172323" y="105524"/>
                    <a:pt x="191589" y="107405"/>
                    <a:pt x="209006" y="113211"/>
                  </a:cubicBezTo>
                  <a:cubicBezTo>
                    <a:pt x="227624" y="119417"/>
                    <a:pt x="250820" y="127893"/>
                    <a:pt x="269966" y="130628"/>
                  </a:cubicBezTo>
                  <a:cubicBezTo>
                    <a:pt x="278587" y="131859"/>
                    <a:pt x="287383" y="130628"/>
                    <a:pt x="296091" y="130628"/>
                  </a:cubicBezTo>
                </a:path>
              </a:pathLst>
            </a:cu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6" name="矩形 25"/>
          <p:cNvSpPr/>
          <p:nvPr/>
        </p:nvSpPr>
        <p:spPr>
          <a:xfrm>
            <a:off x="511174" y="1994453"/>
            <a:ext cx="1490346" cy="447601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矩形 26"/>
          <p:cNvSpPr/>
          <p:nvPr/>
        </p:nvSpPr>
        <p:spPr>
          <a:xfrm>
            <a:off x="511174" y="1424042"/>
            <a:ext cx="1490346" cy="3091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DC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599646" y="2310711"/>
            <a:ext cx="1300274" cy="4602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</a:rPr>
              <a:t>Design Setup</a:t>
            </a:r>
            <a:endParaRPr lang="zh-TW" altLang="en-US" sz="1400" dirty="0">
              <a:solidFill>
                <a:schemeClr val="tx1"/>
              </a:solidFill>
            </a:endParaRPr>
          </a:p>
        </p:txBody>
      </p:sp>
      <p:cxnSp>
        <p:nvCxnSpPr>
          <p:cNvPr id="30" name="直線單箭頭接點 29"/>
          <p:cNvCxnSpPr/>
          <p:nvPr/>
        </p:nvCxnSpPr>
        <p:spPr>
          <a:xfrm>
            <a:off x="1264920" y="1733196"/>
            <a:ext cx="0" cy="26561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文字方塊 30"/>
          <p:cNvSpPr txBox="1"/>
          <p:nvPr/>
        </p:nvSpPr>
        <p:spPr>
          <a:xfrm>
            <a:off x="980598" y="1994453"/>
            <a:ext cx="551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ICC</a:t>
            </a:r>
            <a:endParaRPr lang="zh-TW" altLang="en-US" dirty="0"/>
          </a:p>
        </p:txBody>
      </p:sp>
      <p:sp>
        <p:nvSpPr>
          <p:cNvPr id="32" name="矩形 31"/>
          <p:cNvSpPr/>
          <p:nvPr/>
        </p:nvSpPr>
        <p:spPr>
          <a:xfrm>
            <a:off x="599065" y="2907978"/>
            <a:ext cx="1300274" cy="4602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</a:rPr>
              <a:t>Design Planning</a:t>
            </a:r>
            <a:endParaRPr lang="zh-TW" altLang="en-US" sz="1400" dirty="0">
              <a:solidFill>
                <a:schemeClr val="tx1"/>
              </a:solidFill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599065" y="4102512"/>
            <a:ext cx="1300274" cy="4602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</a:rPr>
              <a:t>CTS</a:t>
            </a:r>
            <a:endParaRPr lang="zh-TW" altLang="en-US" sz="1400" dirty="0">
              <a:solidFill>
                <a:schemeClr val="tx1"/>
              </a:solidFill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599065" y="3505245"/>
            <a:ext cx="1300274" cy="4602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</a:rPr>
              <a:t>Placement</a:t>
            </a:r>
            <a:endParaRPr lang="zh-TW" altLang="en-US" sz="1400" dirty="0">
              <a:solidFill>
                <a:schemeClr val="tx1"/>
              </a:solidFill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599065" y="4699779"/>
            <a:ext cx="1300274" cy="4602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</a:rPr>
              <a:t>Routing</a:t>
            </a:r>
            <a:endParaRPr lang="zh-TW" altLang="en-US" sz="1400" dirty="0">
              <a:solidFill>
                <a:schemeClr val="tx1"/>
              </a:solidFill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599065" y="5297046"/>
            <a:ext cx="1300274" cy="460257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</a:rPr>
              <a:t>DFM</a:t>
            </a:r>
            <a:endParaRPr lang="zh-TW" altLang="en-US" sz="1400" dirty="0">
              <a:solidFill>
                <a:schemeClr val="tx1"/>
              </a:solidFill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599065" y="5894313"/>
            <a:ext cx="1300274" cy="4602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</a:rPr>
              <a:t>Export</a:t>
            </a:r>
            <a:endParaRPr lang="zh-TW" altLang="en-US" sz="1400" dirty="0">
              <a:solidFill>
                <a:schemeClr val="tx1"/>
              </a:solidFill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7A5AD-5AEC-42D0-A3BE-F46B40576360}" type="slidenum">
              <a:rPr lang="en-US" altLang="zh-TW" smtClean="0"/>
              <a:t>36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734849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11174" y="298212"/>
            <a:ext cx="10248266" cy="705394"/>
          </a:xfrm>
        </p:spPr>
        <p:txBody>
          <a:bodyPr/>
          <a:lstStyle/>
          <a:p>
            <a:r>
              <a:rPr lang="zh-TW" altLang="en-US" dirty="0"/>
              <a:t>打</a:t>
            </a:r>
            <a:r>
              <a:rPr lang="en-US" altLang="zh-TW" dirty="0"/>
              <a:t>text</a:t>
            </a:r>
            <a:endParaRPr lang="zh-TW" altLang="en-US" dirty="0"/>
          </a:p>
        </p:txBody>
      </p:sp>
      <p:sp>
        <p:nvSpPr>
          <p:cNvPr id="8" name="內容版面配置區 7"/>
          <p:cNvSpPr>
            <a:spLocks noGrp="1"/>
          </p:cNvSpPr>
          <p:nvPr>
            <p:ph idx="1"/>
          </p:nvPr>
        </p:nvSpPr>
        <p:spPr>
          <a:xfrm>
            <a:off x="2280291" y="1424042"/>
            <a:ext cx="6996127" cy="754699"/>
          </a:xfrm>
        </p:spPr>
        <p:txBody>
          <a:bodyPr>
            <a:normAutofit lnSpcReduction="10000"/>
          </a:bodyPr>
          <a:lstStyle/>
          <a:p>
            <a:r>
              <a:rPr lang="zh-TW" altLang="en-US" dirty="0"/>
              <a:t>打</a:t>
            </a:r>
            <a:r>
              <a:rPr lang="en-US" altLang="zh-TW" dirty="0"/>
              <a:t>text : VDD VSS</a:t>
            </a:r>
            <a:r>
              <a:rPr lang="zh-TW" altLang="en-US" dirty="0"/>
              <a:t> </a:t>
            </a:r>
            <a:r>
              <a:rPr lang="en-US" altLang="zh-TW" dirty="0">
                <a:solidFill>
                  <a:srgbClr val="FF0000"/>
                </a:solidFill>
              </a:rPr>
              <a:t>(T18)</a:t>
            </a:r>
            <a:r>
              <a:rPr lang="zh-TW" altLang="en-US" dirty="0">
                <a:solidFill>
                  <a:srgbClr val="FF0000"/>
                </a:solidFill>
              </a:rPr>
              <a:t> </a:t>
            </a:r>
            <a:r>
              <a:rPr lang="en-US" altLang="zh-TW" dirty="0"/>
              <a:t>/ VCC GND </a:t>
            </a:r>
            <a:r>
              <a:rPr lang="en-US" altLang="zh-TW" dirty="0">
                <a:solidFill>
                  <a:srgbClr val="FF0000"/>
                </a:solidFill>
              </a:rPr>
              <a:t>(U18)</a:t>
            </a:r>
          </a:p>
          <a:p>
            <a:r>
              <a:rPr lang="en-US" altLang="zh-TW" dirty="0">
                <a:solidFill>
                  <a:schemeClr val="tx1"/>
                </a:solidFill>
              </a:rPr>
              <a:t>VDD</a:t>
            </a:r>
            <a:r>
              <a:rPr lang="zh-TW" altLang="en-US" dirty="0">
                <a:solidFill>
                  <a:schemeClr val="tx1"/>
                </a:solidFill>
              </a:rPr>
              <a:t>及</a:t>
            </a:r>
            <a:r>
              <a:rPr lang="en-US" altLang="zh-TW" dirty="0">
                <a:solidFill>
                  <a:schemeClr val="tx1"/>
                </a:solidFill>
              </a:rPr>
              <a:t>VSS</a:t>
            </a:r>
            <a:r>
              <a:rPr lang="zh-TW" altLang="en-US" dirty="0">
                <a:solidFill>
                  <a:schemeClr val="tx1"/>
                </a:solidFill>
              </a:rPr>
              <a:t>各打一個就好</a:t>
            </a:r>
            <a:endParaRPr lang="en-US" altLang="zh-TW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altLang="zh-TW" dirty="0">
              <a:solidFill>
                <a:srgbClr val="FF0000"/>
              </a:solidFill>
            </a:endParaRPr>
          </a:p>
        </p:txBody>
      </p:sp>
      <p:grpSp>
        <p:nvGrpSpPr>
          <p:cNvPr id="13" name="群組 12"/>
          <p:cNvGrpSpPr/>
          <p:nvPr/>
        </p:nvGrpSpPr>
        <p:grpSpPr>
          <a:xfrm>
            <a:off x="2258891" y="2167140"/>
            <a:ext cx="9324824" cy="4493033"/>
            <a:chOff x="2258891" y="2167140"/>
            <a:chExt cx="9324824" cy="4493033"/>
          </a:xfrm>
        </p:grpSpPr>
        <p:pic>
          <p:nvPicPr>
            <p:cNvPr id="4" name="圖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80437" y="2690209"/>
              <a:ext cx="5890283" cy="374511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5" name="橢圓 4"/>
            <p:cNvSpPr/>
            <p:nvPr/>
          </p:nvSpPr>
          <p:spPr>
            <a:xfrm>
              <a:off x="5037906" y="2543413"/>
              <a:ext cx="287383" cy="304115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" name="文字方塊 5"/>
            <p:cNvSpPr txBox="1"/>
            <p:nvPr/>
          </p:nvSpPr>
          <p:spPr>
            <a:xfrm>
              <a:off x="2991880" y="2263840"/>
              <a:ext cx="1205202" cy="276999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zh-TW" altLang="en-US" sz="1200" dirty="0">
                  <a:solidFill>
                    <a:srgbClr val="FF0000"/>
                  </a:solidFill>
                </a:rPr>
                <a:t>輸入</a:t>
              </a:r>
              <a:r>
                <a:rPr lang="en-US" altLang="zh-TW" sz="1200" dirty="0">
                  <a:solidFill>
                    <a:srgbClr val="FF0000"/>
                  </a:solidFill>
                </a:rPr>
                <a:t>VDD/</a:t>
              </a:r>
              <a:r>
                <a:rPr lang="zh-TW" altLang="en-US" sz="1200" dirty="0">
                  <a:solidFill>
                    <a:srgbClr val="FF0000"/>
                  </a:solidFill>
                </a:rPr>
                <a:t> </a:t>
              </a:r>
              <a:r>
                <a:rPr lang="en-US" altLang="zh-TW" sz="1200" dirty="0">
                  <a:solidFill>
                    <a:srgbClr val="FF0000"/>
                  </a:solidFill>
                </a:rPr>
                <a:t>VSS</a:t>
              </a:r>
              <a:endParaRPr lang="zh-TW" altLang="en-US" sz="1200" dirty="0">
                <a:solidFill>
                  <a:srgbClr val="FF0000"/>
                </a:solidFill>
              </a:endParaRPr>
            </a:p>
          </p:txBody>
        </p:sp>
        <p:sp>
          <p:nvSpPr>
            <p:cNvPr id="9" name="向下箭號 8"/>
            <p:cNvSpPr/>
            <p:nvPr/>
          </p:nvSpPr>
          <p:spPr>
            <a:xfrm rot="19859680">
              <a:off x="3685063" y="2561394"/>
              <a:ext cx="153482" cy="265578"/>
            </a:xfrm>
            <a:prstGeom prst="downArrow">
              <a:avLst>
                <a:gd name="adj1" fmla="val 41667"/>
                <a:gd name="adj2" fmla="val 50000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橢圓 21"/>
            <p:cNvSpPr/>
            <p:nvPr/>
          </p:nvSpPr>
          <p:spPr>
            <a:xfrm>
              <a:off x="4341223" y="6061165"/>
              <a:ext cx="222069" cy="20396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文字方塊 22"/>
            <p:cNvSpPr txBox="1"/>
            <p:nvPr/>
          </p:nvSpPr>
          <p:spPr>
            <a:xfrm>
              <a:off x="2846519" y="6383174"/>
              <a:ext cx="1196674" cy="276999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altLang="zh-TW" sz="1200" dirty="0">
                  <a:solidFill>
                    <a:srgbClr val="FF0000"/>
                  </a:solidFill>
                </a:rPr>
                <a:t>Text vis.</a:t>
              </a:r>
              <a:r>
                <a:rPr lang="zh-TW" altLang="en-US" sz="1200" dirty="0">
                  <a:solidFill>
                    <a:srgbClr val="FF0000"/>
                  </a:solidFill>
                </a:rPr>
                <a:t>要打勾</a:t>
              </a:r>
            </a:p>
          </p:txBody>
        </p:sp>
        <p:sp>
          <p:nvSpPr>
            <p:cNvPr id="24" name="向下箭號 23"/>
            <p:cNvSpPr/>
            <p:nvPr/>
          </p:nvSpPr>
          <p:spPr>
            <a:xfrm rot="14072604">
              <a:off x="4135152" y="6209544"/>
              <a:ext cx="162667" cy="309644"/>
            </a:xfrm>
            <a:prstGeom prst="downArrow">
              <a:avLst>
                <a:gd name="adj1" fmla="val 41667"/>
                <a:gd name="adj2" fmla="val 50000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文字方塊 25"/>
            <p:cNvSpPr txBox="1"/>
            <p:nvPr/>
          </p:nvSpPr>
          <p:spPr>
            <a:xfrm>
              <a:off x="2611006" y="3091236"/>
              <a:ext cx="761747" cy="276999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zh-TW" altLang="en-US" sz="1200" dirty="0">
                  <a:solidFill>
                    <a:srgbClr val="FF0000"/>
                  </a:solidFill>
                </a:rPr>
                <a:t>選</a:t>
              </a:r>
              <a:r>
                <a:rPr lang="en-US" altLang="zh-TW" sz="1200" dirty="0">
                  <a:solidFill>
                    <a:srgbClr val="FF0000"/>
                  </a:solidFill>
                </a:rPr>
                <a:t>Apply</a:t>
              </a:r>
              <a:endParaRPr lang="zh-TW" altLang="en-US" sz="1200" dirty="0">
                <a:solidFill>
                  <a:srgbClr val="FF0000"/>
                </a:solidFill>
              </a:endParaRPr>
            </a:p>
          </p:txBody>
        </p:sp>
        <p:sp>
          <p:nvSpPr>
            <p:cNvPr id="27" name="向下箭號 26"/>
            <p:cNvSpPr/>
            <p:nvPr/>
          </p:nvSpPr>
          <p:spPr>
            <a:xfrm rot="16200000">
              <a:off x="3474019" y="3093648"/>
              <a:ext cx="194498" cy="272174"/>
            </a:xfrm>
            <a:prstGeom prst="downArrow">
              <a:avLst>
                <a:gd name="adj1" fmla="val 41667"/>
                <a:gd name="adj2" fmla="val 50000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8" name="橢圓 27"/>
            <p:cNvSpPr/>
            <p:nvPr/>
          </p:nvSpPr>
          <p:spPr>
            <a:xfrm>
              <a:off x="5037906" y="2787121"/>
              <a:ext cx="287383" cy="304115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0" name="橢圓 29"/>
            <p:cNvSpPr/>
            <p:nvPr/>
          </p:nvSpPr>
          <p:spPr>
            <a:xfrm>
              <a:off x="5778354" y="2809528"/>
              <a:ext cx="287383" cy="304115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圓角矩形 9"/>
            <p:cNvSpPr/>
            <p:nvPr/>
          </p:nvSpPr>
          <p:spPr>
            <a:xfrm>
              <a:off x="7768046" y="4040777"/>
              <a:ext cx="2194560" cy="792480"/>
            </a:xfrm>
            <a:prstGeom prst="round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2" name="文字方塊 31"/>
            <p:cNvSpPr txBox="1"/>
            <p:nvPr/>
          </p:nvSpPr>
          <p:spPr>
            <a:xfrm>
              <a:off x="5409451" y="2300206"/>
              <a:ext cx="3348481" cy="276999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zh-TW" altLang="en-US" sz="1200" dirty="0">
                  <a:solidFill>
                    <a:srgbClr val="FF0000"/>
                  </a:solidFill>
                </a:rPr>
                <a:t>不要選</a:t>
              </a:r>
              <a:r>
                <a:rPr lang="en-US" altLang="zh-TW" sz="1200" dirty="0">
                  <a:solidFill>
                    <a:srgbClr val="FF0000"/>
                  </a:solidFill>
                </a:rPr>
                <a:t>Auto select </a:t>
              </a:r>
              <a:r>
                <a:rPr lang="zh-TW" altLang="en-US" sz="1200" dirty="0">
                  <a:solidFill>
                    <a:srgbClr val="FF0000"/>
                  </a:solidFill>
                </a:rPr>
                <a:t>自己選擇</a:t>
              </a:r>
              <a:r>
                <a:rPr lang="en-US" altLang="zh-TW" sz="1200" dirty="0">
                  <a:solidFill>
                    <a:srgbClr val="FF0000"/>
                  </a:solidFill>
                </a:rPr>
                <a:t>layer,</a:t>
              </a:r>
              <a:r>
                <a:rPr lang="zh-TW" altLang="en-US" sz="1200" dirty="0">
                  <a:solidFill>
                    <a:srgbClr val="FF0000"/>
                  </a:solidFill>
                </a:rPr>
                <a:t> 大小輸入</a:t>
              </a:r>
              <a:r>
                <a:rPr lang="en-US" altLang="zh-TW" sz="1200" dirty="0">
                  <a:solidFill>
                    <a:srgbClr val="FF0000"/>
                  </a:solidFill>
                </a:rPr>
                <a:t>5.0</a:t>
              </a:r>
              <a:endParaRPr lang="zh-TW" altLang="en-US" sz="1200" dirty="0">
                <a:solidFill>
                  <a:srgbClr val="FF0000"/>
                </a:solidFill>
              </a:endParaRPr>
            </a:p>
          </p:txBody>
        </p:sp>
        <p:sp>
          <p:nvSpPr>
            <p:cNvPr id="34" name="文字方塊 33"/>
            <p:cNvSpPr txBox="1"/>
            <p:nvPr/>
          </p:nvSpPr>
          <p:spPr>
            <a:xfrm>
              <a:off x="9692235" y="3642100"/>
              <a:ext cx="1891480" cy="276999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zh-TW" altLang="en-US" sz="1200" dirty="0">
                  <a:solidFill>
                    <a:srgbClr val="FF0000"/>
                  </a:solidFill>
                </a:rPr>
                <a:t>在</a:t>
              </a:r>
              <a:r>
                <a:rPr lang="en-US" altLang="zh-TW" sz="1200" dirty="0">
                  <a:solidFill>
                    <a:srgbClr val="FF0000"/>
                  </a:solidFill>
                </a:rPr>
                <a:t>VDD</a:t>
              </a:r>
              <a:r>
                <a:rPr lang="zh-TW" altLang="en-US" sz="1200" dirty="0">
                  <a:solidFill>
                    <a:srgbClr val="FF0000"/>
                  </a:solidFill>
                </a:rPr>
                <a:t>打</a:t>
              </a:r>
              <a:r>
                <a:rPr lang="en-US" altLang="zh-TW" sz="1200" dirty="0">
                  <a:solidFill>
                    <a:srgbClr val="FF0000"/>
                  </a:solidFill>
                </a:rPr>
                <a:t>VDD,VSS</a:t>
              </a:r>
              <a:r>
                <a:rPr lang="zh-TW" altLang="en-US" sz="1200" dirty="0">
                  <a:solidFill>
                    <a:srgbClr val="FF0000"/>
                  </a:solidFill>
                </a:rPr>
                <a:t>打</a:t>
              </a:r>
              <a:r>
                <a:rPr lang="en-US" altLang="zh-TW" sz="1200" dirty="0">
                  <a:solidFill>
                    <a:srgbClr val="FF0000"/>
                  </a:solidFill>
                </a:rPr>
                <a:t>VSS</a:t>
              </a:r>
              <a:endParaRPr lang="zh-TW" altLang="en-US" sz="1200" dirty="0">
                <a:solidFill>
                  <a:srgbClr val="FF0000"/>
                </a:solidFill>
              </a:endParaRPr>
            </a:p>
          </p:txBody>
        </p:sp>
        <p:sp>
          <p:nvSpPr>
            <p:cNvPr id="12" name="橢圓 11"/>
            <p:cNvSpPr/>
            <p:nvPr/>
          </p:nvSpPr>
          <p:spPr>
            <a:xfrm>
              <a:off x="9677007" y="3294120"/>
              <a:ext cx="292223" cy="287141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/>
                <a:t>6</a:t>
              </a:r>
              <a:endParaRPr lang="zh-TW" altLang="en-US" dirty="0"/>
            </a:p>
          </p:txBody>
        </p:sp>
        <p:sp>
          <p:nvSpPr>
            <p:cNvPr id="35" name="橢圓 34"/>
            <p:cNvSpPr/>
            <p:nvPr/>
          </p:nvSpPr>
          <p:spPr>
            <a:xfrm>
              <a:off x="5037906" y="2167140"/>
              <a:ext cx="292223" cy="287141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/>
                <a:t>5</a:t>
              </a:r>
              <a:endParaRPr lang="zh-TW" altLang="en-US" dirty="0"/>
            </a:p>
          </p:txBody>
        </p:sp>
        <p:sp>
          <p:nvSpPr>
            <p:cNvPr id="36" name="橢圓 35"/>
            <p:cNvSpPr/>
            <p:nvPr/>
          </p:nvSpPr>
          <p:spPr>
            <a:xfrm>
              <a:off x="2623064" y="2253232"/>
              <a:ext cx="292223" cy="287141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/>
                <a:t>4</a:t>
              </a:r>
              <a:endParaRPr lang="zh-TW" altLang="en-US" dirty="0"/>
            </a:p>
          </p:txBody>
        </p:sp>
        <p:sp>
          <p:nvSpPr>
            <p:cNvPr id="37" name="橢圓 36"/>
            <p:cNvSpPr/>
            <p:nvPr/>
          </p:nvSpPr>
          <p:spPr>
            <a:xfrm>
              <a:off x="2258891" y="3081094"/>
              <a:ext cx="292223" cy="287141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/>
                <a:t>2</a:t>
              </a:r>
              <a:endParaRPr lang="zh-TW" altLang="en-US" dirty="0"/>
            </a:p>
          </p:txBody>
        </p:sp>
        <p:sp>
          <p:nvSpPr>
            <p:cNvPr id="38" name="橢圓 37"/>
            <p:cNvSpPr/>
            <p:nvPr/>
          </p:nvSpPr>
          <p:spPr>
            <a:xfrm>
              <a:off x="2454633" y="6355656"/>
              <a:ext cx="292223" cy="287141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/>
                <a:t>1</a:t>
              </a:r>
              <a:endParaRPr lang="zh-TW" altLang="en-US" dirty="0"/>
            </a:p>
          </p:txBody>
        </p:sp>
        <p:sp>
          <p:nvSpPr>
            <p:cNvPr id="39" name="橢圓 38"/>
            <p:cNvSpPr/>
            <p:nvPr/>
          </p:nvSpPr>
          <p:spPr>
            <a:xfrm>
              <a:off x="5409451" y="3421197"/>
              <a:ext cx="292223" cy="287141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/>
                <a:t>3</a:t>
              </a:r>
              <a:endParaRPr lang="zh-TW" altLang="en-US" dirty="0"/>
            </a:p>
          </p:txBody>
        </p:sp>
        <p:sp>
          <p:nvSpPr>
            <p:cNvPr id="40" name="文字方塊 39"/>
            <p:cNvSpPr txBox="1"/>
            <p:nvPr/>
          </p:nvSpPr>
          <p:spPr>
            <a:xfrm>
              <a:off x="5778354" y="3442761"/>
              <a:ext cx="822469" cy="276999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zh-TW" altLang="en-US" sz="1200" dirty="0">
                  <a:solidFill>
                    <a:srgbClr val="FF0000"/>
                  </a:solidFill>
                </a:rPr>
                <a:t>按</a:t>
              </a:r>
              <a:r>
                <a:rPr lang="en-US" altLang="zh-TW" sz="1200" dirty="0" err="1">
                  <a:solidFill>
                    <a:srgbClr val="FF0000"/>
                  </a:solidFill>
                </a:rPr>
                <a:t>shift+t</a:t>
              </a:r>
              <a:endParaRPr lang="zh-TW" altLang="en-US" sz="1200" dirty="0">
                <a:solidFill>
                  <a:srgbClr val="FF0000"/>
                </a:solidFill>
              </a:endParaRPr>
            </a:p>
          </p:txBody>
        </p:sp>
      </p:grpSp>
      <p:sp>
        <p:nvSpPr>
          <p:cNvPr id="45" name="矩形 44"/>
          <p:cNvSpPr/>
          <p:nvPr/>
        </p:nvSpPr>
        <p:spPr>
          <a:xfrm>
            <a:off x="511174" y="1994453"/>
            <a:ext cx="1490346" cy="447601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6" name="矩形 45"/>
          <p:cNvSpPr/>
          <p:nvPr/>
        </p:nvSpPr>
        <p:spPr>
          <a:xfrm>
            <a:off x="511174" y="1424042"/>
            <a:ext cx="1490346" cy="3091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DC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599646" y="2310711"/>
            <a:ext cx="1300274" cy="4602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</a:rPr>
              <a:t>Design Setup</a:t>
            </a:r>
            <a:endParaRPr lang="zh-TW" altLang="en-US" sz="1400" dirty="0">
              <a:solidFill>
                <a:schemeClr val="tx1"/>
              </a:solidFill>
            </a:endParaRPr>
          </a:p>
        </p:txBody>
      </p:sp>
      <p:cxnSp>
        <p:nvCxnSpPr>
          <p:cNvPr id="48" name="直線單箭頭接點 47"/>
          <p:cNvCxnSpPr/>
          <p:nvPr/>
        </p:nvCxnSpPr>
        <p:spPr>
          <a:xfrm>
            <a:off x="1264920" y="1733196"/>
            <a:ext cx="0" cy="26561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文字方塊 48"/>
          <p:cNvSpPr txBox="1"/>
          <p:nvPr/>
        </p:nvSpPr>
        <p:spPr>
          <a:xfrm>
            <a:off x="980598" y="1994453"/>
            <a:ext cx="551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ICC</a:t>
            </a:r>
            <a:endParaRPr lang="zh-TW" altLang="en-US" dirty="0"/>
          </a:p>
        </p:txBody>
      </p:sp>
      <p:sp>
        <p:nvSpPr>
          <p:cNvPr id="50" name="矩形 49"/>
          <p:cNvSpPr/>
          <p:nvPr/>
        </p:nvSpPr>
        <p:spPr>
          <a:xfrm>
            <a:off x="599065" y="2907978"/>
            <a:ext cx="1300274" cy="4602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</a:rPr>
              <a:t>Design Planning</a:t>
            </a:r>
            <a:endParaRPr lang="zh-TW" altLang="en-US" sz="1400" dirty="0">
              <a:solidFill>
                <a:schemeClr val="tx1"/>
              </a:solidFill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599065" y="4102512"/>
            <a:ext cx="1300274" cy="4602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</a:rPr>
              <a:t>CTS</a:t>
            </a:r>
            <a:endParaRPr lang="zh-TW" altLang="en-US" sz="1400" dirty="0">
              <a:solidFill>
                <a:schemeClr val="tx1"/>
              </a:solidFill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599065" y="3505245"/>
            <a:ext cx="1300274" cy="4602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</a:rPr>
              <a:t>Placement</a:t>
            </a:r>
            <a:endParaRPr lang="zh-TW" altLang="en-US" sz="1400" dirty="0">
              <a:solidFill>
                <a:schemeClr val="tx1"/>
              </a:solidFill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599065" y="4699779"/>
            <a:ext cx="1300274" cy="4602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</a:rPr>
              <a:t>Routing</a:t>
            </a:r>
            <a:endParaRPr lang="zh-TW" altLang="en-US" sz="1400" dirty="0">
              <a:solidFill>
                <a:schemeClr val="tx1"/>
              </a:solidFill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599065" y="5297046"/>
            <a:ext cx="1300274" cy="460257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</a:rPr>
              <a:t>DFM</a:t>
            </a:r>
            <a:endParaRPr lang="zh-TW" altLang="en-US" sz="1400" dirty="0">
              <a:solidFill>
                <a:schemeClr val="tx1"/>
              </a:solidFill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599065" y="5894313"/>
            <a:ext cx="1300274" cy="4602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</a:rPr>
              <a:t>Export</a:t>
            </a:r>
            <a:endParaRPr lang="zh-TW" alt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783254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11174" y="298212"/>
            <a:ext cx="10248266" cy="705394"/>
          </a:xfrm>
        </p:spPr>
        <p:txBody>
          <a:bodyPr/>
          <a:lstStyle/>
          <a:p>
            <a:r>
              <a:rPr lang="zh-TW" altLang="en-US" dirty="0"/>
              <a:t>打</a:t>
            </a:r>
            <a:r>
              <a:rPr lang="en-US" altLang="zh-TW" dirty="0"/>
              <a:t>text</a:t>
            </a:r>
            <a:endParaRPr lang="zh-TW" altLang="en-US" dirty="0"/>
          </a:p>
        </p:txBody>
      </p:sp>
      <p:sp>
        <p:nvSpPr>
          <p:cNvPr id="8" name="內容版面配置區 7"/>
          <p:cNvSpPr>
            <a:spLocks noGrp="1"/>
          </p:cNvSpPr>
          <p:nvPr>
            <p:ph idx="1"/>
          </p:nvPr>
        </p:nvSpPr>
        <p:spPr>
          <a:xfrm>
            <a:off x="2280291" y="1424042"/>
            <a:ext cx="6996127" cy="1258197"/>
          </a:xfrm>
        </p:spPr>
        <p:txBody>
          <a:bodyPr>
            <a:normAutofit/>
          </a:bodyPr>
          <a:lstStyle/>
          <a:p>
            <a:r>
              <a:rPr lang="zh-TW" altLang="en-US" dirty="0"/>
              <a:t>打</a:t>
            </a:r>
            <a:r>
              <a:rPr lang="en-US" altLang="zh-TW" dirty="0"/>
              <a:t>text : IOVDD IOVSS</a:t>
            </a:r>
            <a:r>
              <a:rPr lang="zh-TW" altLang="en-US" dirty="0"/>
              <a:t> </a:t>
            </a:r>
            <a:r>
              <a:rPr lang="en-US" altLang="zh-TW" dirty="0">
                <a:solidFill>
                  <a:srgbClr val="FF0000"/>
                </a:solidFill>
              </a:rPr>
              <a:t>(T18) </a:t>
            </a:r>
            <a:r>
              <a:rPr lang="en-US" altLang="zh-TW" dirty="0"/>
              <a:t>/ IOVCC IOGND</a:t>
            </a:r>
            <a:r>
              <a:rPr lang="zh-TW" altLang="en-US" dirty="0"/>
              <a:t> </a:t>
            </a:r>
            <a:r>
              <a:rPr lang="en-US" altLang="zh-TW" dirty="0">
                <a:solidFill>
                  <a:srgbClr val="FF0000"/>
                </a:solidFill>
              </a:rPr>
              <a:t>(U18) </a:t>
            </a:r>
          </a:p>
          <a:p>
            <a:r>
              <a:rPr lang="en-US" altLang="zh-TW" dirty="0">
                <a:solidFill>
                  <a:schemeClr val="tx1"/>
                </a:solidFill>
              </a:rPr>
              <a:t>IOVDD</a:t>
            </a:r>
            <a:r>
              <a:rPr lang="zh-TW" altLang="en-US" dirty="0">
                <a:solidFill>
                  <a:schemeClr val="tx1"/>
                </a:solidFill>
              </a:rPr>
              <a:t>及</a:t>
            </a:r>
            <a:r>
              <a:rPr lang="en-US" altLang="zh-TW" dirty="0">
                <a:solidFill>
                  <a:schemeClr val="tx1"/>
                </a:solidFill>
              </a:rPr>
              <a:t>IOVSS</a:t>
            </a:r>
            <a:r>
              <a:rPr lang="zh-TW" altLang="en-US" dirty="0">
                <a:solidFill>
                  <a:schemeClr val="tx1"/>
                </a:solidFill>
              </a:rPr>
              <a:t>各打一個就好</a:t>
            </a:r>
            <a:endParaRPr lang="en-US" altLang="zh-TW" dirty="0">
              <a:solidFill>
                <a:schemeClr val="tx1"/>
              </a:solidFill>
            </a:endParaRPr>
          </a:p>
          <a:p>
            <a:r>
              <a:rPr lang="zh-TW" altLang="en-US" dirty="0">
                <a:solidFill>
                  <a:srgbClr val="FF0000"/>
                </a:solidFill>
              </a:rPr>
              <a:t>注意</a:t>
            </a:r>
            <a:r>
              <a:rPr lang="en-US" altLang="zh-TW" dirty="0">
                <a:solidFill>
                  <a:srgbClr val="FF0000"/>
                </a:solidFill>
              </a:rPr>
              <a:t>!</a:t>
            </a:r>
            <a:r>
              <a:rPr lang="zh-TW" altLang="en-US" dirty="0">
                <a:solidFill>
                  <a:srgbClr val="FF0000"/>
                </a:solidFill>
              </a:rPr>
              <a:t>一定要打在</a:t>
            </a:r>
            <a:r>
              <a:rPr lang="en-US" altLang="zh-TW" dirty="0">
                <a:solidFill>
                  <a:srgbClr val="FF0000"/>
                </a:solidFill>
              </a:rPr>
              <a:t>+</a:t>
            </a:r>
            <a:r>
              <a:rPr lang="zh-TW" altLang="en-US" dirty="0">
                <a:solidFill>
                  <a:srgbClr val="FF0000"/>
                </a:solidFill>
              </a:rPr>
              <a:t>上面</a:t>
            </a:r>
            <a:r>
              <a:rPr lang="en-US" altLang="zh-TW" dirty="0">
                <a:solidFill>
                  <a:srgbClr val="FF0000"/>
                </a:solidFill>
              </a:rPr>
              <a:t>!</a:t>
            </a:r>
          </a:p>
          <a:p>
            <a:endParaRPr lang="zh-TW" altLang="en-US" dirty="0">
              <a:solidFill>
                <a:srgbClr val="FF0000"/>
              </a:solidFill>
            </a:endParaRPr>
          </a:p>
        </p:txBody>
      </p:sp>
      <p:grpSp>
        <p:nvGrpSpPr>
          <p:cNvPr id="6" name="群組 5"/>
          <p:cNvGrpSpPr/>
          <p:nvPr/>
        </p:nvGrpSpPr>
        <p:grpSpPr>
          <a:xfrm>
            <a:off x="2327919" y="2759952"/>
            <a:ext cx="9424299" cy="3500949"/>
            <a:chOff x="2327919" y="2759952"/>
            <a:chExt cx="9424299" cy="3500949"/>
          </a:xfrm>
        </p:grpSpPr>
        <p:pic>
          <p:nvPicPr>
            <p:cNvPr id="3" name="圖片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60052" y="3221590"/>
              <a:ext cx="8092166" cy="303931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6" name="橢圓 15"/>
            <p:cNvSpPr/>
            <p:nvPr/>
          </p:nvSpPr>
          <p:spPr>
            <a:xfrm>
              <a:off x="4535227" y="5568865"/>
              <a:ext cx="222069" cy="20396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" name="文字方塊 16"/>
            <p:cNvSpPr txBox="1"/>
            <p:nvPr/>
          </p:nvSpPr>
          <p:spPr>
            <a:xfrm>
              <a:off x="2983293" y="5856525"/>
              <a:ext cx="1135247" cy="276999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altLang="zh-TW" sz="1200" dirty="0">
                  <a:solidFill>
                    <a:srgbClr val="FF0000"/>
                  </a:solidFill>
                </a:rPr>
                <a:t>Pin vis.</a:t>
              </a:r>
              <a:r>
                <a:rPr lang="zh-TW" altLang="en-US" sz="1200" dirty="0">
                  <a:solidFill>
                    <a:srgbClr val="FF0000"/>
                  </a:solidFill>
                </a:rPr>
                <a:t>要打勾</a:t>
              </a:r>
            </a:p>
          </p:txBody>
        </p:sp>
        <p:sp>
          <p:nvSpPr>
            <p:cNvPr id="19" name="向下箭號 18"/>
            <p:cNvSpPr/>
            <p:nvPr/>
          </p:nvSpPr>
          <p:spPr>
            <a:xfrm rot="14072604">
              <a:off x="4280603" y="5721245"/>
              <a:ext cx="162667" cy="309644"/>
            </a:xfrm>
            <a:prstGeom prst="downArrow">
              <a:avLst>
                <a:gd name="adj1" fmla="val 41667"/>
                <a:gd name="adj2" fmla="val 50000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橢圓 21"/>
            <p:cNvSpPr/>
            <p:nvPr/>
          </p:nvSpPr>
          <p:spPr>
            <a:xfrm>
              <a:off x="2620142" y="5846383"/>
              <a:ext cx="292223" cy="287141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/>
                <a:t>1</a:t>
              </a:r>
              <a:endParaRPr lang="zh-TW" altLang="en-US" dirty="0"/>
            </a:p>
          </p:txBody>
        </p:sp>
        <p:sp>
          <p:nvSpPr>
            <p:cNvPr id="23" name="橢圓 22"/>
            <p:cNvSpPr/>
            <p:nvPr/>
          </p:nvSpPr>
          <p:spPr>
            <a:xfrm>
              <a:off x="5427855" y="3231236"/>
              <a:ext cx="222069" cy="20396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4" name="橢圓 23"/>
            <p:cNvSpPr/>
            <p:nvPr/>
          </p:nvSpPr>
          <p:spPr>
            <a:xfrm>
              <a:off x="4955834" y="3420831"/>
              <a:ext cx="800532" cy="240315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橢圓 25"/>
            <p:cNvSpPr/>
            <p:nvPr/>
          </p:nvSpPr>
          <p:spPr>
            <a:xfrm>
              <a:off x="6333957" y="3420831"/>
              <a:ext cx="351385" cy="238993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7" name="橢圓 26"/>
            <p:cNvSpPr/>
            <p:nvPr/>
          </p:nvSpPr>
          <p:spPr>
            <a:xfrm>
              <a:off x="10117832" y="5391456"/>
              <a:ext cx="628546" cy="354817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8" name="文字方塊 27"/>
            <p:cNvSpPr txBox="1"/>
            <p:nvPr/>
          </p:nvSpPr>
          <p:spPr>
            <a:xfrm>
              <a:off x="3125695" y="2878272"/>
              <a:ext cx="1631601" cy="276999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zh-TW" altLang="en-US" sz="1200" dirty="0">
                  <a:solidFill>
                    <a:srgbClr val="FF0000"/>
                  </a:solidFill>
                </a:rPr>
                <a:t>輸入</a:t>
              </a:r>
              <a:r>
                <a:rPr lang="en-US" altLang="zh-TW" sz="1200" dirty="0">
                  <a:solidFill>
                    <a:srgbClr val="FF0000"/>
                  </a:solidFill>
                </a:rPr>
                <a:t>IOVDD</a:t>
              </a:r>
              <a:r>
                <a:rPr lang="zh-TW" altLang="en-US" sz="1200" dirty="0">
                  <a:solidFill>
                    <a:srgbClr val="FF0000"/>
                  </a:solidFill>
                </a:rPr>
                <a:t> 及</a:t>
              </a:r>
              <a:r>
                <a:rPr lang="en-US" altLang="zh-TW" sz="1200" dirty="0">
                  <a:solidFill>
                    <a:srgbClr val="FF0000"/>
                  </a:solidFill>
                </a:rPr>
                <a:t>IOVSS</a:t>
              </a:r>
              <a:endParaRPr lang="zh-TW" altLang="en-US" sz="1200" dirty="0">
                <a:solidFill>
                  <a:srgbClr val="FF0000"/>
                </a:solidFill>
              </a:endParaRPr>
            </a:p>
          </p:txBody>
        </p:sp>
        <p:sp>
          <p:nvSpPr>
            <p:cNvPr id="30" name="文字方塊 29"/>
            <p:cNvSpPr txBox="1"/>
            <p:nvPr/>
          </p:nvSpPr>
          <p:spPr>
            <a:xfrm>
              <a:off x="5356100" y="2770968"/>
              <a:ext cx="3348481" cy="276999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zh-TW" altLang="en-US" sz="1200" dirty="0">
                  <a:solidFill>
                    <a:srgbClr val="FF0000"/>
                  </a:solidFill>
                </a:rPr>
                <a:t>不要選</a:t>
              </a:r>
              <a:r>
                <a:rPr lang="en-US" altLang="zh-TW" sz="1200" dirty="0">
                  <a:solidFill>
                    <a:srgbClr val="FF0000"/>
                  </a:solidFill>
                </a:rPr>
                <a:t>Auto select </a:t>
              </a:r>
              <a:r>
                <a:rPr lang="zh-TW" altLang="en-US" sz="1200" dirty="0">
                  <a:solidFill>
                    <a:srgbClr val="FF0000"/>
                  </a:solidFill>
                </a:rPr>
                <a:t>自己選擇</a:t>
              </a:r>
              <a:r>
                <a:rPr lang="en-US" altLang="zh-TW" sz="1200" dirty="0">
                  <a:solidFill>
                    <a:srgbClr val="FF0000"/>
                  </a:solidFill>
                </a:rPr>
                <a:t>layer,</a:t>
              </a:r>
              <a:r>
                <a:rPr lang="zh-TW" altLang="en-US" sz="1200" dirty="0">
                  <a:solidFill>
                    <a:srgbClr val="FF0000"/>
                  </a:solidFill>
                </a:rPr>
                <a:t> 大小輸入</a:t>
              </a:r>
              <a:r>
                <a:rPr lang="en-US" altLang="zh-TW" sz="1200" dirty="0">
                  <a:solidFill>
                    <a:srgbClr val="FF0000"/>
                  </a:solidFill>
                </a:rPr>
                <a:t>5.0</a:t>
              </a:r>
              <a:endParaRPr lang="zh-TW" altLang="en-US" sz="1200" dirty="0">
                <a:solidFill>
                  <a:srgbClr val="FF0000"/>
                </a:solidFill>
              </a:endParaRPr>
            </a:p>
          </p:txBody>
        </p:sp>
        <p:sp>
          <p:nvSpPr>
            <p:cNvPr id="31" name="文字方塊 30"/>
            <p:cNvSpPr txBox="1"/>
            <p:nvPr/>
          </p:nvSpPr>
          <p:spPr>
            <a:xfrm>
              <a:off x="2680034" y="3704764"/>
              <a:ext cx="761747" cy="276999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zh-TW" altLang="en-US" sz="1200" dirty="0">
                  <a:solidFill>
                    <a:srgbClr val="FF0000"/>
                  </a:solidFill>
                </a:rPr>
                <a:t>選</a:t>
              </a:r>
              <a:r>
                <a:rPr lang="en-US" altLang="zh-TW" sz="1200" dirty="0">
                  <a:solidFill>
                    <a:srgbClr val="FF0000"/>
                  </a:solidFill>
                </a:rPr>
                <a:t>Apply</a:t>
              </a:r>
              <a:endParaRPr lang="zh-TW" altLang="en-US" sz="1200" dirty="0">
                <a:solidFill>
                  <a:srgbClr val="FF0000"/>
                </a:solidFill>
              </a:endParaRPr>
            </a:p>
          </p:txBody>
        </p:sp>
        <p:sp>
          <p:nvSpPr>
            <p:cNvPr id="32" name="向下箭號 31"/>
            <p:cNvSpPr/>
            <p:nvPr/>
          </p:nvSpPr>
          <p:spPr>
            <a:xfrm rot="16200000">
              <a:off x="3543047" y="3707176"/>
              <a:ext cx="194498" cy="272174"/>
            </a:xfrm>
            <a:prstGeom prst="downArrow">
              <a:avLst>
                <a:gd name="adj1" fmla="val 41667"/>
                <a:gd name="adj2" fmla="val 50000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4" name="橢圓 33"/>
            <p:cNvSpPr/>
            <p:nvPr/>
          </p:nvSpPr>
          <p:spPr>
            <a:xfrm>
              <a:off x="2327919" y="3694622"/>
              <a:ext cx="292223" cy="287141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/>
                <a:t>2</a:t>
              </a:r>
              <a:endParaRPr lang="zh-TW" altLang="en-US" dirty="0"/>
            </a:p>
          </p:txBody>
        </p:sp>
        <p:sp>
          <p:nvSpPr>
            <p:cNvPr id="35" name="向下箭號 34"/>
            <p:cNvSpPr/>
            <p:nvPr/>
          </p:nvSpPr>
          <p:spPr>
            <a:xfrm rot="19859680">
              <a:off x="3859481" y="3190206"/>
              <a:ext cx="153482" cy="265578"/>
            </a:xfrm>
            <a:prstGeom prst="downArrow">
              <a:avLst>
                <a:gd name="adj1" fmla="val 41667"/>
                <a:gd name="adj2" fmla="val 50000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6" name="橢圓 35"/>
            <p:cNvSpPr/>
            <p:nvPr/>
          </p:nvSpPr>
          <p:spPr>
            <a:xfrm>
              <a:off x="5756366" y="3979551"/>
              <a:ext cx="292223" cy="287141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/>
                <a:t>3</a:t>
              </a:r>
              <a:endParaRPr lang="zh-TW" altLang="en-US" dirty="0"/>
            </a:p>
          </p:txBody>
        </p:sp>
        <p:sp>
          <p:nvSpPr>
            <p:cNvPr id="37" name="文字方塊 36"/>
            <p:cNvSpPr txBox="1"/>
            <p:nvPr/>
          </p:nvSpPr>
          <p:spPr>
            <a:xfrm>
              <a:off x="6125269" y="4001115"/>
              <a:ext cx="822469" cy="276999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zh-TW" altLang="en-US" sz="1200" dirty="0">
                  <a:solidFill>
                    <a:srgbClr val="FF0000"/>
                  </a:solidFill>
                </a:rPr>
                <a:t>按</a:t>
              </a:r>
              <a:r>
                <a:rPr lang="en-US" altLang="zh-TW" sz="1200" dirty="0" err="1">
                  <a:solidFill>
                    <a:srgbClr val="FF0000"/>
                  </a:solidFill>
                </a:rPr>
                <a:t>shift+t</a:t>
              </a:r>
              <a:endParaRPr lang="zh-TW" altLang="en-US" sz="1200" dirty="0">
                <a:solidFill>
                  <a:srgbClr val="FF0000"/>
                </a:solidFill>
              </a:endParaRPr>
            </a:p>
          </p:txBody>
        </p:sp>
        <p:sp>
          <p:nvSpPr>
            <p:cNvPr id="38" name="橢圓 37"/>
            <p:cNvSpPr/>
            <p:nvPr/>
          </p:nvSpPr>
          <p:spPr>
            <a:xfrm>
              <a:off x="9585216" y="4525068"/>
              <a:ext cx="292223" cy="287141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/>
                <a:t>6</a:t>
              </a:r>
              <a:endParaRPr lang="zh-TW" altLang="en-US" dirty="0"/>
            </a:p>
          </p:txBody>
        </p:sp>
        <p:sp>
          <p:nvSpPr>
            <p:cNvPr id="39" name="橢圓 38"/>
            <p:cNvSpPr/>
            <p:nvPr/>
          </p:nvSpPr>
          <p:spPr>
            <a:xfrm>
              <a:off x="5003087" y="2759952"/>
              <a:ext cx="292223" cy="27925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/>
                <a:t>5</a:t>
              </a:r>
              <a:endParaRPr lang="zh-TW" altLang="en-US" dirty="0"/>
            </a:p>
          </p:txBody>
        </p:sp>
        <p:sp>
          <p:nvSpPr>
            <p:cNvPr id="40" name="橢圓 39"/>
            <p:cNvSpPr/>
            <p:nvPr/>
          </p:nvSpPr>
          <p:spPr>
            <a:xfrm>
              <a:off x="2768684" y="2850965"/>
              <a:ext cx="292223" cy="287141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/>
                <a:t>4</a:t>
              </a:r>
              <a:endParaRPr lang="zh-TW" altLang="en-US" dirty="0"/>
            </a:p>
          </p:txBody>
        </p:sp>
        <p:sp>
          <p:nvSpPr>
            <p:cNvPr id="45" name="文字方塊 44"/>
            <p:cNvSpPr txBox="1"/>
            <p:nvPr/>
          </p:nvSpPr>
          <p:spPr>
            <a:xfrm>
              <a:off x="9955361" y="4437807"/>
              <a:ext cx="1683794" cy="461665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zh-TW" altLang="en-US" sz="1200" dirty="0">
                  <a:solidFill>
                    <a:srgbClr val="FF0000"/>
                  </a:solidFill>
                </a:rPr>
                <a:t>打在</a:t>
              </a:r>
              <a:r>
                <a:rPr lang="en-US" altLang="zh-TW" sz="1200" dirty="0" err="1">
                  <a:solidFill>
                    <a:srgbClr val="FF0000"/>
                  </a:solidFill>
                </a:rPr>
                <a:t>io</a:t>
              </a:r>
              <a:r>
                <a:rPr lang="en-US" altLang="zh-TW" sz="1200" dirty="0">
                  <a:solidFill>
                    <a:srgbClr val="FF0000"/>
                  </a:solidFill>
                </a:rPr>
                <a:t> vdd </a:t>
              </a:r>
              <a:r>
                <a:rPr lang="zh-TW" altLang="en-US" sz="1200" dirty="0">
                  <a:solidFill>
                    <a:srgbClr val="FF0000"/>
                  </a:solidFill>
                </a:rPr>
                <a:t>及</a:t>
              </a:r>
              <a:r>
                <a:rPr lang="en-US" altLang="zh-TW" sz="1200" dirty="0" err="1">
                  <a:solidFill>
                    <a:srgbClr val="FF0000"/>
                  </a:solidFill>
                </a:rPr>
                <a:t>io</a:t>
              </a:r>
              <a:r>
                <a:rPr lang="en-US" altLang="zh-TW" sz="1200" dirty="0">
                  <a:solidFill>
                    <a:srgbClr val="FF0000"/>
                  </a:solidFill>
                </a:rPr>
                <a:t> vss</a:t>
              </a:r>
              <a:r>
                <a:rPr lang="zh-TW" altLang="en-US" sz="1200" dirty="0">
                  <a:solidFill>
                    <a:srgbClr val="FF0000"/>
                  </a:solidFill>
                </a:rPr>
                <a:t>上</a:t>
              </a:r>
              <a:endParaRPr lang="en-US" altLang="zh-TW" sz="1200" dirty="0">
                <a:solidFill>
                  <a:srgbClr val="FF0000"/>
                </a:solidFill>
              </a:endParaRPr>
            </a:p>
            <a:p>
              <a:r>
                <a:rPr lang="zh-TW" altLang="en-US" sz="1200" dirty="0">
                  <a:solidFill>
                    <a:srgbClr val="FF0000"/>
                  </a:solidFill>
                </a:rPr>
                <a:t>一定要打在</a:t>
              </a:r>
              <a:r>
                <a:rPr lang="en-US" altLang="zh-TW" sz="1200" dirty="0">
                  <a:solidFill>
                    <a:srgbClr val="FF0000"/>
                  </a:solidFill>
                </a:rPr>
                <a:t>+</a:t>
              </a:r>
              <a:r>
                <a:rPr lang="zh-TW" altLang="en-US" sz="1200" dirty="0">
                  <a:solidFill>
                    <a:srgbClr val="FF0000"/>
                  </a:solidFill>
                </a:rPr>
                <a:t>上</a:t>
              </a:r>
              <a:endParaRPr lang="en-US" altLang="zh-TW" sz="1200" dirty="0">
                <a:solidFill>
                  <a:srgbClr val="FF0000"/>
                </a:solidFill>
              </a:endParaRPr>
            </a:p>
          </p:txBody>
        </p:sp>
        <p:sp>
          <p:nvSpPr>
            <p:cNvPr id="46" name="向下箭號 45"/>
            <p:cNvSpPr/>
            <p:nvPr/>
          </p:nvSpPr>
          <p:spPr>
            <a:xfrm rot="427464">
              <a:off x="10451534" y="4987267"/>
              <a:ext cx="181995" cy="324640"/>
            </a:xfrm>
            <a:prstGeom prst="downArrow">
              <a:avLst>
                <a:gd name="adj1" fmla="val 41667"/>
                <a:gd name="adj2" fmla="val 50000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47" name="矩形 46"/>
          <p:cNvSpPr/>
          <p:nvPr/>
        </p:nvSpPr>
        <p:spPr>
          <a:xfrm>
            <a:off x="511174" y="1994453"/>
            <a:ext cx="1490346" cy="447601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8" name="矩形 47"/>
          <p:cNvSpPr/>
          <p:nvPr/>
        </p:nvSpPr>
        <p:spPr>
          <a:xfrm>
            <a:off x="511174" y="1424042"/>
            <a:ext cx="1490346" cy="3091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DC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599646" y="2310711"/>
            <a:ext cx="1300274" cy="4602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</a:rPr>
              <a:t>Design Setup</a:t>
            </a:r>
            <a:endParaRPr lang="zh-TW" altLang="en-US" sz="1400" dirty="0">
              <a:solidFill>
                <a:schemeClr val="tx1"/>
              </a:solidFill>
            </a:endParaRPr>
          </a:p>
        </p:txBody>
      </p:sp>
      <p:cxnSp>
        <p:nvCxnSpPr>
          <p:cNvPr id="50" name="直線單箭頭接點 49"/>
          <p:cNvCxnSpPr/>
          <p:nvPr/>
        </p:nvCxnSpPr>
        <p:spPr>
          <a:xfrm>
            <a:off x="1264920" y="1733196"/>
            <a:ext cx="0" cy="26561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文字方塊 50"/>
          <p:cNvSpPr txBox="1"/>
          <p:nvPr/>
        </p:nvSpPr>
        <p:spPr>
          <a:xfrm>
            <a:off x="980598" y="1994453"/>
            <a:ext cx="551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ICC</a:t>
            </a:r>
            <a:endParaRPr lang="zh-TW" altLang="en-US" dirty="0"/>
          </a:p>
        </p:txBody>
      </p:sp>
      <p:sp>
        <p:nvSpPr>
          <p:cNvPr id="52" name="矩形 51"/>
          <p:cNvSpPr/>
          <p:nvPr/>
        </p:nvSpPr>
        <p:spPr>
          <a:xfrm>
            <a:off x="599065" y="2907978"/>
            <a:ext cx="1300274" cy="4602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</a:rPr>
              <a:t>Design Planning</a:t>
            </a:r>
            <a:endParaRPr lang="zh-TW" altLang="en-US" sz="1400" dirty="0">
              <a:solidFill>
                <a:schemeClr val="tx1"/>
              </a:solidFill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599065" y="4102512"/>
            <a:ext cx="1300274" cy="4602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</a:rPr>
              <a:t>CTS</a:t>
            </a:r>
            <a:endParaRPr lang="zh-TW" altLang="en-US" sz="1400" dirty="0">
              <a:solidFill>
                <a:schemeClr val="tx1"/>
              </a:solidFill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599065" y="3505245"/>
            <a:ext cx="1300274" cy="4602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</a:rPr>
              <a:t>Placement</a:t>
            </a:r>
            <a:endParaRPr lang="zh-TW" altLang="en-US" sz="1400" dirty="0">
              <a:solidFill>
                <a:schemeClr val="tx1"/>
              </a:solidFill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599065" y="4699779"/>
            <a:ext cx="1300274" cy="4602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</a:rPr>
              <a:t>Routing</a:t>
            </a:r>
            <a:endParaRPr lang="zh-TW" altLang="en-US" sz="1400" dirty="0">
              <a:solidFill>
                <a:schemeClr val="tx1"/>
              </a:solidFill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599065" y="5297046"/>
            <a:ext cx="1300274" cy="460257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</a:rPr>
              <a:t>DFM</a:t>
            </a:r>
            <a:endParaRPr lang="zh-TW" altLang="en-US" sz="1400" dirty="0">
              <a:solidFill>
                <a:schemeClr val="tx1"/>
              </a:solidFill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599065" y="5894313"/>
            <a:ext cx="1300274" cy="4602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</a:rPr>
              <a:t>Export</a:t>
            </a:r>
            <a:endParaRPr lang="zh-TW" alt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85794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11174" y="298212"/>
            <a:ext cx="10248266" cy="705394"/>
          </a:xfrm>
        </p:spPr>
        <p:txBody>
          <a:bodyPr/>
          <a:lstStyle/>
          <a:p>
            <a:r>
              <a:rPr lang="en-US" altLang="zh-TW" dirty="0"/>
              <a:t>Add Bounding Pad</a:t>
            </a:r>
            <a:endParaRPr lang="zh-TW" altLang="en-US" dirty="0"/>
          </a:p>
        </p:txBody>
      </p:sp>
      <p:sp>
        <p:nvSpPr>
          <p:cNvPr id="8" name="內容版面配置區 7"/>
          <p:cNvSpPr>
            <a:spLocks noGrp="1"/>
          </p:cNvSpPr>
          <p:nvPr>
            <p:ph idx="1"/>
          </p:nvPr>
        </p:nvSpPr>
        <p:spPr>
          <a:xfrm>
            <a:off x="2280291" y="1994454"/>
            <a:ext cx="6996127" cy="1094976"/>
          </a:xfrm>
        </p:spPr>
        <p:txBody>
          <a:bodyPr/>
          <a:lstStyle/>
          <a:p>
            <a:r>
              <a:rPr lang="zh-TW" altLang="en-US" dirty="0">
                <a:solidFill>
                  <a:schemeClr val="tx1"/>
                </a:solidFill>
              </a:rPr>
              <a:t>注意</a:t>
            </a:r>
            <a:r>
              <a:rPr lang="en-US" altLang="zh-TW" dirty="0">
                <a:solidFill>
                  <a:schemeClr val="tx1"/>
                </a:solidFill>
              </a:rPr>
              <a:t>!</a:t>
            </a:r>
            <a:r>
              <a:rPr lang="zh-TW" altLang="en-US" dirty="0">
                <a:solidFill>
                  <a:srgbClr val="FF0000"/>
                </a:solidFill>
              </a:rPr>
              <a:t>此步驟</a:t>
            </a:r>
            <a:r>
              <a:rPr lang="en-US" altLang="zh-TW" dirty="0">
                <a:solidFill>
                  <a:srgbClr val="FF0000"/>
                </a:solidFill>
              </a:rPr>
              <a:t>run</a:t>
            </a:r>
            <a:r>
              <a:rPr lang="zh-TW" altLang="en-US" dirty="0">
                <a:solidFill>
                  <a:srgbClr val="FF0000"/>
                </a:solidFill>
              </a:rPr>
              <a:t>結果會是</a:t>
            </a:r>
            <a:r>
              <a:rPr lang="en-US" altLang="zh-TW" dirty="0">
                <a:solidFill>
                  <a:srgbClr val="FF0000"/>
                </a:solidFill>
              </a:rPr>
              <a:t>0</a:t>
            </a:r>
            <a:r>
              <a:rPr lang="zh-TW" altLang="en-US" dirty="0">
                <a:solidFill>
                  <a:srgbClr val="FF0000"/>
                </a:solidFill>
              </a:rPr>
              <a:t>，而且有</a:t>
            </a:r>
            <a:r>
              <a:rPr lang="en-US" altLang="zh-TW" dirty="0">
                <a:solidFill>
                  <a:srgbClr val="FF0000"/>
                </a:solidFill>
              </a:rPr>
              <a:t>undo</a:t>
            </a:r>
            <a:r>
              <a:rPr lang="zh-TW" altLang="en-US" dirty="0">
                <a:solidFill>
                  <a:srgbClr val="FF0000"/>
                </a:solidFill>
              </a:rPr>
              <a:t>的</a:t>
            </a:r>
            <a:r>
              <a:rPr lang="en-US" altLang="zh-TW" dirty="0">
                <a:solidFill>
                  <a:srgbClr val="FF0000"/>
                </a:solidFill>
              </a:rPr>
              <a:t>warning</a:t>
            </a:r>
            <a:r>
              <a:rPr lang="zh-TW" altLang="en-US" dirty="0">
                <a:solidFill>
                  <a:srgbClr val="FF0000"/>
                </a:solidFill>
              </a:rPr>
              <a:t>都請忽略</a:t>
            </a:r>
            <a:r>
              <a:rPr lang="en-US" altLang="zh-TW" dirty="0">
                <a:solidFill>
                  <a:srgbClr val="FF0000"/>
                </a:solidFill>
              </a:rPr>
              <a:t>!</a:t>
            </a:r>
          </a:p>
          <a:p>
            <a:r>
              <a:rPr lang="zh-TW" altLang="en-US" dirty="0">
                <a:solidFill>
                  <a:schemeClr val="tx1"/>
                </a:solidFill>
              </a:rPr>
              <a:t>確認完成方式</a:t>
            </a:r>
            <a:r>
              <a:rPr lang="en-US" altLang="zh-TW" dirty="0">
                <a:solidFill>
                  <a:schemeClr val="tx1"/>
                </a:solidFill>
              </a:rPr>
              <a:t>:</a:t>
            </a:r>
            <a:r>
              <a:rPr lang="zh-TW" altLang="en-US" dirty="0">
                <a:solidFill>
                  <a:schemeClr val="tx1"/>
                </a:solidFill>
              </a:rPr>
              <a:t>將</a:t>
            </a:r>
            <a:r>
              <a:rPr lang="en-US" altLang="zh-TW" dirty="0">
                <a:solidFill>
                  <a:schemeClr val="tx1"/>
                </a:solidFill>
              </a:rPr>
              <a:t>level</a:t>
            </a:r>
            <a:r>
              <a:rPr lang="zh-TW" altLang="en-US" dirty="0">
                <a:solidFill>
                  <a:schemeClr val="tx1"/>
                </a:solidFill>
              </a:rPr>
              <a:t>調成</a:t>
            </a:r>
            <a:r>
              <a:rPr lang="en-US" altLang="zh-TW" dirty="0">
                <a:solidFill>
                  <a:schemeClr val="tx1"/>
                </a:solidFill>
              </a:rPr>
              <a:t>1,</a:t>
            </a:r>
            <a:r>
              <a:rPr lang="zh-TW" altLang="en-US" dirty="0">
                <a:solidFill>
                  <a:schemeClr val="tx1"/>
                </a:solidFill>
              </a:rPr>
              <a:t>即可觀察</a:t>
            </a:r>
            <a:r>
              <a:rPr lang="en-US" altLang="zh-TW" dirty="0">
                <a:solidFill>
                  <a:schemeClr val="tx1"/>
                </a:solidFill>
              </a:rPr>
              <a:t>bounding pad</a:t>
            </a:r>
            <a:r>
              <a:rPr lang="zh-TW" altLang="en-US" dirty="0">
                <a:solidFill>
                  <a:schemeClr val="tx1"/>
                </a:solidFill>
              </a:rPr>
              <a:t>是否有加上去。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/>
          <a:srcRect t="1540"/>
          <a:stretch/>
        </p:blipFill>
        <p:spPr>
          <a:xfrm>
            <a:off x="3226806" y="3295549"/>
            <a:ext cx="5103095" cy="235966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0291" y="1424042"/>
            <a:ext cx="8743025" cy="36429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6" name="矩形 15"/>
          <p:cNvSpPr/>
          <p:nvPr/>
        </p:nvSpPr>
        <p:spPr>
          <a:xfrm>
            <a:off x="511174" y="1994453"/>
            <a:ext cx="1490346" cy="447601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/>
          <p:cNvSpPr/>
          <p:nvPr/>
        </p:nvSpPr>
        <p:spPr>
          <a:xfrm>
            <a:off x="511174" y="1424042"/>
            <a:ext cx="1490346" cy="3091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DC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599646" y="2310711"/>
            <a:ext cx="1300274" cy="4602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</a:rPr>
              <a:t>Design Setup</a:t>
            </a:r>
            <a:endParaRPr lang="zh-TW" altLang="en-US" sz="1400" dirty="0">
              <a:solidFill>
                <a:schemeClr val="tx1"/>
              </a:solidFill>
            </a:endParaRPr>
          </a:p>
        </p:txBody>
      </p:sp>
      <p:cxnSp>
        <p:nvCxnSpPr>
          <p:cNvPr id="22" name="直線單箭頭接點 21"/>
          <p:cNvCxnSpPr/>
          <p:nvPr/>
        </p:nvCxnSpPr>
        <p:spPr>
          <a:xfrm>
            <a:off x="1264920" y="1733196"/>
            <a:ext cx="0" cy="26561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文字方塊 22"/>
          <p:cNvSpPr txBox="1"/>
          <p:nvPr/>
        </p:nvSpPr>
        <p:spPr>
          <a:xfrm>
            <a:off x="980598" y="1994453"/>
            <a:ext cx="551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ICC</a:t>
            </a:r>
            <a:endParaRPr lang="zh-TW" altLang="en-US" dirty="0"/>
          </a:p>
        </p:txBody>
      </p:sp>
      <p:sp>
        <p:nvSpPr>
          <p:cNvPr id="24" name="矩形 23"/>
          <p:cNvSpPr/>
          <p:nvPr/>
        </p:nvSpPr>
        <p:spPr>
          <a:xfrm>
            <a:off x="599065" y="2907978"/>
            <a:ext cx="1300274" cy="4602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</a:rPr>
              <a:t>Design Planning</a:t>
            </a:r>
            <a:endParaRPr lang="zh-TW" altLang="en-US" sz="1400" dirty="0">
              <a:solidFill>
                <a:schemeClr val="tx1"/>
              </a:solidFill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599065" y="4102512"/>
            <a:ext cx="1300274" cy="4602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</a:rPr>
              <a:t>CTS</a:t>
            </a:r>
            <a:endParaRPr lang="zh-TW" altLang="en-US" sz="1400" dirty="0">
              <a:solidFill>
                <a:schemeClr val="tx1"/>
              </a:solidFill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599065" y="3505245"/>
            <a:ext cx="1300274" cy="4602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</a:rPr>
              <a:t>Placement</a:t>
            </a:r>
            <a:endParaRPr lang="zh-TW" altLang="en-US" sz="1400" dirty="0">
              <a:solidFill>
                <a:schemeClr val="tx1"/>
              </a:solidFill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599065" y="4699779"/>
            <a:ext cx="1300274" cy="4602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</a:rPr>
              <a:t>Routing</a:t>
            </a:r>
            <a:endParaRPr lang="zh-TW" altLang="en-US" sz="1400" dirty="0">
              <a:solidFill>
                <a:schemeClr val="tx1"/>
              </a:solidFill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599065" y="5297046"/>
            <a:ext cx="1300274" cy="460257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</a:rPr>
              <a:t>DFM</a:t>
            </a:r>
            <a:endParaRPr lang="zh-TW" altLang="en-US" sz="1400" dirty="0">
              <a:solidFill>
                <a:schemeClr val="tx1"/>
              </a:solidFill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599065" y="5894313"/>
            <a:ext cx="1300274" cy="4602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</a:rPr>
              <a:t>Export</a:t>
            </a:r>
            <a:endParaRPr lang="zh-TW" altLang="en-US" sz="1400" dirty="0">
              <a:solidFill>
                <a:schemeClr val="tx1"/>
              </a:solidFill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7A5AD-5AEC-42D0-A3BE-F46B40576360}" type="slidenum">
              <a:rPr lang="en-US" altLang="zh-TW" smtClean="0"/>
              <a:t>39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4930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6" name="矩形 8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RTL</a:t>
            </a:r>
            <a:endParaRPr lang="zh-TW" dirty="0"/>
          </a:p>
        </p:txBody>
      </p:sp>
      <p:sp>
        <p:nvSpPr>
          <p:cNvPr id="89097" name="矩形 9"/>
          <p:cNvSpPr>
            <a:spLocks noGrp="1" noChangeArrowheads="1"/>
          </p:cNvSpPr>
          <p:nvPr>
            <p:ph type="subTitle" idx="1"/>
          </p:nvPr>
        </p:nvSpPr>
        <p:spPr>
          <a:xfrm>
            <a:off x="1507460" y="4050836"/>
            <a:ext cx="7768959" cy="1096899"/>
          </a:xfrm>
        </p:spPr>
        <p:txBody>
          <a:bodyPr>
            <a:normAutofit lnSpcReduction="10000"/>
          </a:bodyPr>
          <a:lstStyle/>
          <a:p>
            <a:r>
              <a:rPr lang="en-US" altLang="zh-TW" b="1" dirty="0"/>
              <a:t>run ncverilog</a:t>
            </a:r>
          </a:p>
          <a:p>
            <a:r>
              <a:rPr lang="en-US" altLang="zh-TW" b="1" dirty="0">
                <a:solidFill>
                  <a:schemeClr val="bg1">
                    <a:lumMod val="50000"/>
                  </a:schemeClr>
                </a:solidFill>
              </a:rPr>
              <a:t>function simulation</a:t>
            </a:r>
          </a:p>
          <a:p>
            <a:r>
              <a:rPr lang="en-US" altLang="zh-TW" b="1" dirty="0">
                <a:solidFill>
                  <a:schemeClr val="bg1">
                    <a:lumMod val="50000"/>
                  </a:schemeClr>
                </a:solidFill>
              </a:rPr>
              <a:t>nWave</a:t>
            </a:r>
            <a:endParaRPr lang="zh-TW" dirty="0">
              <a:solidFill>
                <a:schemeClr val="bg1">
                  <a:lumMod val="50000"/>
                </a:schemeClr>
              </a:solidFill>
            </a:endParaRPr>
          </a:p>
          <a:p>
            <a:endParaRPr lang="zh-TW" dirty="0"/>
          </a:p>
        </p:txBody>
      </p:sp>
    </p:spTree>
    <p:extLst>
      <p:ext uri="{BB962C8B-B14F-4D97-AF65-F5344CB8AC3E}">
        <p14:creationId xmlns:p14="http://schemas.microsoft.com/office/powerpoint/2010/main" val="321472155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11174" y="298212"/>
            <a:ext cx="10248266" cy="705394"/>
          </a:xfrm>
        </p:spPr>
        <p:txBody>
          <a:bodyPr/>
          <a:lstStyle/>
          <a:p>
            <a:r>
              <a:rPr lang="en-US" altLang="zh-TW" dirty="0"/>
              <a:t>Export</a:t>
            </a:r>
            <a:endParaRPr lang="zh-TW" altLang="en-US" dirty="0"/>
          </a:p>
        </p:txBody>
      </p:sp>
      <p:sp>
        <p:nvSpPr>
          <p:cNvPr id="18" name="矩形 17"/>
          <p:cNvSpPr/>
          <p:nvPr/>
        </p:nvSpPr>
        <p:spPr>
          <a:xfrm>
            <a:off x="511174" y="1994453"/>
            <a:ext cx="1490346" cy="447601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矩形 19"/>
          <p:cNvSpPr/>
          <p:nvPr/>
        </p:nvSpPr>
        <p:spPr>
          <a:xfrm>
            <a:off x="511174" y="1424042"/>
            <a:ext cx="1490346" cy="3091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DC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599646" y="2310711"/>
            <a:ext cx="1300274" cy="4602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</a:rPr>
              <a:t>Design Setup</a:t>
            </a:r>
            <a:endParaRPr lang="zh-TW" altLang="en-US" sz="1400" dirty="0">
              <a:solidFill>
                <a:schemeClr val="tx1"/>
              </a:solidFill>
            </a:endParaRPr>
          </a:p>
        </p:txBody>
      </p:sp>
      <p:cxnSp>
        <p:nvCxnSpPr>
          <p:cNvPr id="25" name="直線單箭頭接點 24"/>
          <p:cNvCxnSpPr/>
          <p:nvPr/>
        </p:nvCxnSpPr>
        <p:spPr>
          <a:xfrm>
            <a:off x="1264920" y="1733196"/>
            <a:ext cx="0" cy="26561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文字方塊 28"/>
          <p:cNvSpPr txBox="1"/>
          <p:nvPr/>
        </p:nvSpPr>
        <p:spPr>
          <a:xfrm>
            <a:off x="980598" y="1994453"/>
            <a:ext cx="551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ICC</a:t>
            </a:r>
            <a:endParaRPr lang="zh-TW" altLang="en-US" dirty="0"/>
          </a:p>
        </p:txBody>
      </p:sp>
      <p:sp>
        <p:nvSpPr>
          <p:cNvPr id="33" name="矩形 32"/>
          <p:cNvSpPr/>
          <p:nvPr/>
        </p:nvSpPr>
        <p:spPr>
          <a:xfrm>
            <a:off x="599065" y="2907978"/>
            <a:ext cx="1300274" cy="4602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</a:rPr>
              <a:t>Design Planning</a:t>
            </a:r>
            <a:endParaRPr lang="zh-TW" altLang="en-US" sz="1400" dirty="0">
              <a:solidFill>
                <a:schemeClr val="tx1"/>
              </a:solidFill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599065" y="4102512"/>
            <a:ext cx="1300274" cy="4602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</a:rPr>
              <a:t>CTS</a:t>
            </a:r>
            <a:endParaRPr lang="zh-TW" altLang="en-US" sz="1400" dirty="0">
              <a:solidFill>
                <a:schemeClr val="tx1"/>
              </a:solidFill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599065" y="3505245"/>
            <a:ext cx="1300274" cy="4602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</a:rPr>
              <a:t>Placement</a:t>
            </a:r>
            <a:endParaRPr lang="zh-TW" altLang="en-US" sz="1400" dirty="0">
              <a:solidFill>
                <a:schemeClr val="tx1"/>
              </a:solidFill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599065" y="4699779"/>
            <a:ext cx="1300274" cy="4602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</a:rPr>
              <a:t>Routing</a:t>
            </a:r>
            <a:endParaRPr lang="zh-TW" altLang="en-US" sz="1400" dirty="0">
              <a:solidFill>
                <a:schemeClr val="tx1"/>
              </a:solidFill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599065" y="5297046"/>
            <a:ext cx="1300274" cy="4602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</a:rPr>
              <a:t>DFM</a:t>
            </a:r>
            <a:endParaRPr lang="zh-TW" altLang="en-US" sz="1400" dirty="0">
              <a:solidFill>
                <a:schemeClr val="tx1"/>
              </a:solidFill>
            </a:endParaRPr>
          </a:p>
        </p:txBody>
      </p:sp>
      <p:sp>
        <p:nvSpPr>
          <p:cNvPr id="8" name="內容版面配置區 7"/>
          <p:cNvSpPr>
            <a:spLocks noGrp="1"/>
          </p:cNvSpPr>
          <p:nvPr>
            <p:ph idx="1"/>
          </p:nvPr>
        </p:nvSpPr>
        <p:spPr>
          <a:xfrm>
            <a:off x="2280291" y="2770968"/>
            <a:ext cx="6996127" cy="3270395"/>
          </a:xfrm>
        </p:spPr>
        <p:txBody>
          <a:bodyPr/>
          <a:lstStyle/>
          <a:p>
            <a:r>
              <a:rPr lang="zh-TW" altLang="en-US" dirty="0"/>
              <a:t>輸出檔案以及建議名稱</a:t>
            </a:r>
            <a:r>
              <a:rPr lang="en-US" altLang="zh-TW" dirty="0"/>
              <a:t>:</a:t>
            </a:r>
          </a:p>
          <a:p>
            <a:r>
              <a:rPr lang="zh-TW" altLang="en-US" dirty="0">
                <a:solidFill>
                  <a:srgbClr val="FF0000"/>
                </a:solidFill>
              </a:rPr>
              <a:t>*</a:t>
            </a:r>
            <a:r>
              <a:rPr lang="en-US" altLang="zh-TW" dirty="0">
                <a:solidFill>
                  <a:srgbClr val="FF0000"/>
                </a:solidFill>
              </a:rPr>
              <a:t>_pr.gds </a:t>
            </a:r>
            <a:r>
              <a:rPr lang="zh-TW" altLang="en-US" dirty="0"/>
              <a:t>將作</a:t>
            </a:r>
            <a:r>
              <a:rPr lang="en-US" altLang="zh-TW" dirty="0"/>
              <a:t>Tape Out</a:t>
            </a:r>
            <a:r>
              <a:rPr lang="zh-TW" altLang="en-US" dirty="0"/>
              <a:t>的步驟檔後測</a:t>
            </a:r>
            <a:r>
              <a:rPr lang="en-US" altLang="zh-TW" dirty="0"/>
              <a:t>DRC</a:t>
            </a:r>
            <a:r>
              <a:rPr lang="zh-TW" altLang="en-US" dirty="0"/>
              <a:t>。</a:t>
            </a:r>
            <a:endParaRPr lang="en-US" altLang="zh-TW" dirty="0"/>
          </a:p>
          <a:p>
            <a:r>
              <a:rPr lang="en-US" altLang="zh-TW" dirty="0">
                <a:solidFill>
                  <a:srgbClr val="FF0000"/>
                </a:solidFill>
              </a:rPr>
              <a:t>*_pr.v</a:t>
            </a:r>
            <a:r>
              <a:rPr lang="zh-TW" altLang="en-US" dirty="0">
                <a:solidFill>
                  <a:srgbClr val="FF0000"/>
                </a:solidFill>
              </a:rPr>
              <a:t> </a:t>
            </a:r>
            <a:r>
              <a:rPr lang="zh-TW" altLang="en-US" dirty="0"/>
              <a:t>拿來跑</a:t>
            </a:r>
            <a:r>
              <a:rPr lang="en-US" altLang="zh-TW" dirty="0"/>
              <a:t>function simulation(post-sim)</a:t>
            </a:r>
            <a:r>
              <a:rPr lang="zh-TW" altLang="en-US" dirty="0"/>
              <a:t> 及</a:t>
            </a:r>
            <a:r>
              <a:rPr lang="en-US" altLang="zh-TW" dirty="0"/>
              <a:t>LVS</a:t>
            </a:r>
            <a:r>
              <a:rPr lang="zh-TW" altLang="en-US" dirty="0"/>
              <a:t>比對。</a:t>
            </a:r>
            <a:endParaRPr lang="en-US" altLang="zh-TW" dirty="0"/>
          </a:p>
          <a:p>
            <a:r>
              <a:rPr lang="en-US" altLang="zh-TW" dirty="0">
                <a:solidFill>
                  <a:srgbClr val="FF0000"/>
                </a:solidFill>
              </a:rPr>
              <a:t>*_pr.sdf</a:t>
            </a:r>
            <a:r>
              <a:rPr lang="zh-TW" altLang="en-US" dirty="0">
                <a:solidFill>
                  <a:srgbClr val="FF0000"/>
                </a:solidFill>
              </a:rPr>
              <a:t> </a:t>
            </a:r>
            <a:r>
              <a:rPr lang="zh-TW" altLang="en-US" dirty="0">
                <a:solidFill>
                  <a:schemeClr val="tx1"/>
                </a:solidFill>
              </a:rPr>
              <a:t>會</a:t>
            </a:r>
            <a:r>
              <a:rPr lang="zh-TW" altLang="en-US" dirty="0"/>
              <a:t>有</a:t>
            </a:r>
            <a:r>
              <a:rPr lang="en-US" altLang="zh-TW" dirty="0"/>
              <a:t>cell</a:t>
            </a:r>
            <a:r>
              <a:rPr lang="zh-TW" altLang="en-US" dirty="0"/>
              <a:t>的</a:t>
            </a:r>
            <a:r>
              <a:rPr lang="en-US" altLang="zh-TW" dirty="0"/>
              <a:t>setup/ hold time</a:t>
            </a:r>
            <a:r>
              <a:rPr lang="zh-TW" altLang="en-US" dirty="0"/>
              <a:t>資訊。</a:t>
            </a:r>
            <a:endParaRPr lang="en-US" altLang="zh-TW" dirty="0"/>
          </a:p>
          <a:p>
            <a:r>
              <a:rPr lang="en-US" altLang="zh-TW" dirty="0"/>
              <a:t>pr</a:t>
            </a:r>
            <a:r>
              <a:rPr lang="zh-TW" altLang="en-US" dirty="0"/>
              <a:t>表示</a:t>
            </a:r>
            <a:r>
              <a:rPr lang="en-US" altLang="zh-TW" dirty="0"/>
              <a:t>APR</a:t>
            </a:r>
            <a:r>
              <a:rPr lang="zh-TW" altLang="en-US" dirty="0"/>
              <a:t>跑完的結果，與</a:t>
            </a:r>
            <a:r>
              <a:rPr lang="en-US" altLang="zh-TW" dirty="0"/>
              <a:t>DC</a:t>
            </a:r>
            <a:r>
              <a:rPr lang="zh-TW" altLang="en-US" dirty="0"/>
              <a:t>跑完的</a:t>
            </a:r>
            <a:r>
              <a:rPr lang="en-US" altLang="zh-TW" dirty="0"/>
              <a:t>_syn</a:t>
            </a:r>
            <a:r>
              <a:rPr lang="zh-TW" altLang="en-US" dirty="0"/>
              <a:t>作區別。</a:t>
            </a:r>
          </a:p>
        </p:txBody>
      </p:sp>
      <p:sp>
        <p:nvSpPr>
          <p:cNvPr id="15" name="矩形 14"/>
          <p:cNvSpPr/>
          <p:nvPr/>
        </p:nvSpPr>
        <p:spPr>
          <a:xfrm>
            <a:off x="599065" y="5894313"/>
            <a:ext cx="1300274" cy="460257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</a:rPr>
              <a:t>Export</a:t>
            </a:r>
            <a:endParaRPr lang="zh-TW" altLang="en-US" sz="1400" dirty="0">
              <a:solidFill>
                <a:schemeClr val="tx1"/>
              </a:solidFill>
            </a:endParaRPr>
          </a:p>
        </p:txBody>
      </p:sp>
      <p:grpSp>
        <p:nvGrpSpPr>
          <p:cNvPr id="5" name="群組 4"/>
          <p:cNvGrpSpPr/>
          <p:nvPr/>
        </p:nvGrpSpPr>
        <p:grpSpPr>
          <a:xfrm>
            <a:off x="2280291" y="1420606"/>
            <a:ext cx="9619972" cy="1134135"/>
            <a:chOff x="2280291" y="1420606"/>
            <a:chExt cx="9619972" cy="1134135"/>
          </a:xfrm>
        </p:grpSpPr>
        <p:pic>
          <p:nvPicPr>
            <p:cNvPr id="3" name="圖片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80291" y="1420606"/>
              <a:ext cx="9555576" cy="110300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4" name="橢圓 3"/>
            <p:cNvSpPr/>
            <p:nvPr/>
          </p:nvSpPr>
          <p:spPr>
            <a:xfrm>
              <a:off x="6365966" y="1733196"/>
              <a:ext cx="1079863" cy="26125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" name="橢圓 16"/>
            <p:cNvSpPr/>
            <p:nvPr/>
          </p:nvSpPr>
          <p:spPr>
            <a:xfrm>
              <a:off x="10820400" y="2032227"/>
              <a:ext cx="1079863" cy="26125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橢圓 18"/>
            <p:cNvSpPr/>
            <p:nvPr/>
          </p:nvSpPr>
          <p:spPr>
            <a:xfrm>
              <a:off x="6296297" y="2293484"/>
              <a:ext cx="1079863" cy="26125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7A5AD-5AEC-42D0-A3BE-F46B40576360}" type="slidenum">
              <a:rPr lang="en-US" altLang="zh-TW" smtClean="0"/>
              <a:t>40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9165388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77511" y="609600"/>
            <a:ext cx="8598907" cy="640080"/>
          </a:xfrm>
        </p:spPr>
        <p:txBody>
          <a:bodyPr/>
          <a:lstStyle/>
          <a:p>
            <a:r>
              <a:rPr lang="en-US" altLang="zh-TW" dirty="0"/>
              <a:t>Post</a:t>
            </a:r>
            <a:r>
              <a:rPr lang="zh-TW" altLang="en-US" dirty="0"/>
              <a:t> </a:t>
            </a:r>
            <a:r>
              <a:rPr lang="en-US" altLang="zh-TW" dirty="0"/>
              <a:t>Simulation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77511" y="1412240"/>
            <a:ext cx="8598907" cy="4629123"/>
          </a:xfrm>
        </p:spPr>
        <p:txBody>
          <a:bodyPr/>
          <a:lstStyle/>
          <a:p>
            <a:r>
              <a:rPr lang="en-US" altLang="zh-TW" dirty="0"/>
              <a:t>Rncverilog</a:t>
            </a:r>
            <a:r>
              <a:rPr lang="zh-TW" altLang="en-US" dirty="0"/>
              <a:t> </a:t>
            </a:r>
            <a:r>
              <a:rPr lang="en-US" altLang="zh-TW" dirty="0"/>
              <a:t>–f run_route.f </a:t>
            </a:r>
          </a:p>
          <a:p>
            <a:r>
              <a:rPr lang="en-US" altLang="zh-TW" dirty="0"/>
              <a:t>RnWave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2315" y="2386148"/>
            <a:ext cx="6258894" cy="291669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7A5AD-5AEC-42D0-A3BE-F46B40576360}" type="slidenum">
              <a:rPr lang="en-US" altLang="zh-TW" smtClean="0"/>
              <a:t>41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4245187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6" name="矩形 8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Tape Out &amp; Qserver</a:t>
            </a:r>
            <a:endParaRPr lang="zh-TW" dirty="0"/>
          </a:p>
        </p:txBody>
      </p:sp>
      <p:sp>
        <p:nvSpPr>
          <p:cNvPr id="89097" name="矩形 9"/>
          <p:cNvSpPr>
            <a:spLocks noGrp="1" noChangeArrowheads="1"/>
          </p:cNvSpPr>
          <p:nvPr>
            <p:ph type="subTitle" idx="1"/>
          </p:nvPr>
        </p:nvSpPr>
        <p:spPr>
          <a:xfrm>
            <a:off x="1507460" y="4050836"/>
            <a:ext cx="7768959" cy="1096899"/>
          </a:xfrm>
        </p:spPr>
        <p:txBody>
          <a:bodyPr>
            <a:normAutofit/>
          </a:bodyPr>
          <a:lstStyle/>
          <a:p>
            <a:r>
              <a:rPr lang="en-US" altLang="zh-TW" dirty="0"/>
              <a:t>DRC</a:t>
            </a:r>
          </a:p>
          <a:p>
            <a:r>
              <a:rPr lang="en-US" altLang="zh-TW" dirty="0"/>
              <a:t>LVS</a:t>
            </a:r>
            <a:endParaRPr lang="zh-TW" dirty="0"/>
          </a:p>
        </p:txBody>
      </p:sp>
    </p:spTree>
    <p:extLst>
      <p:ext uri="{BB962C8B-B14F-4D97-AF65-F5344CB8AC3E}">
        <p14:creationId xmlns:p14="http://schemas.microsoft.com/office/powerpoint/2010/main" val="343666469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74946" y="406678"/>
            <a:ext cx="9023689" cy="696687"/>
          </a:xfrm>
        </p:spPr>
        <p:txBody>
          <a:bodyPr/>
          <a:lstStyle/>
          <a:p>
            <a:r>
              <a:rPr lang="en-US" altLang="zh-TW" dirty="0"/>
              <a:t>Add Bounding Pad</a:t>
            </a:r>
            <a:r>
              <a:rPr lang="en-US" altLang="zh-TW" dirty="0">
                <a:solidFill>
                  <a:srgbClr val="FF0000"/>
                </a:solidFill>
              </a:rPr>
              <a:t>(T18)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465637" y="1365391"/>
            <a:ext cx="6864145" cy="877351"/>
          </a:xfrm>
        </p:spPr>
        <p:txBody>
          <a:bodyPr/>
          <a:lstStyle/>
          <a:p>
            <a:r>
              <a:rPr lang="en-US" altLang="zh-TW" dirty="0"/>
              <a:t>&gt;</a:t>
            </a:r>
            <a:r>
              <a:rPr lang="zh-TW" altLang="en-US" dirty="0"/>
              <a:t> </a:t>
            </a:r>
            <a:r>
              <a:rPr lang="en-US" altLang="zh-TW" dirty="0"/>
              <a:t>Rlaker &amp;</a:t>
            </a:r>
          </a:p>
          <a:p>
            <a:r>
              <a:rPr lang="en-US" altLang="zh-TW" dirty="0"/>
              <a:t>(GUI)</a:t>
            </a:r>
            <a:r>
              <a:rPr lang="zh-TW" altLang="en-US" dirty="0"/>
              <a:t> </a:t>
            </a:r>
            <a:r>
              <a:rPr lang="en-US" altLang="zh-TW" dirty="0"/>
              <a:t>File &gt;Import &gt;stream …</a:t>
            </a:r>
          </a:p>
          <a:p>
            <a:endParaRPr lang="zh-TW" altLang="en-US" dirty="0"/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 rotWithShape="1">
          <a:blip r:embed="rId2"/>
          <a:srcRect b="54123"/>
          <a:stretch/>
        </p:blipFill>
        <p:spPr>
          <a:xfrm>
            <a:off x="2962547" y="2551896"/>
            <a:ext cx="4248486" cy="3212811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7514976" y="4273390"/>
            <a:ext cx="2723566" cy="276999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TW" sz="1200" dirty="0">
                <a:solidFill>
                  <a:srgbClr val="FF0000"/>
                </a:solidFill>
              </a:rPr>
              <a:t>/PDK/T18/Laker/Laker_MM*_2.7c.tf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7496636" y="2885736"/>
            <a:ext cx="1345625" cy="276999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TW" sz="1200" dirty="0">
                <a:solidFill>
                  <a:srgbClr val="FF0000"/>
                </a:solidFill>
              </a:rPr>
              <a:t>ICC</a:t>
            </a:r>
            <a:r>
              <a:rPr lang="zh-TW" altLang="en-US" sz="1200" dirty="0">
                <a:solidFill>
                  <a:srgbClr val="FF0000"/>
                </a:solidFill>
              </a:rPr>
              <a:t>跑完的</a:t>
            </a:r>
            <a:r>
              <a:rPr lang="en-US" altLang="zh-TW" sz="1200" dirty="0">
                <a:solidFill>
                  <a:srgbClr val="FF0000"/>
                </a:solidFill>
              </a:rPr>
              <a:t>.gds</a:t>
            </a:r>
            <a:r>
              <a:rPr lang="zh-TW" altLang="en-US" sz="1200" dirty="0">
                <a:solidFill>
                  <a:srgbClr val="FF0000"/>
                </a:solidFill>
              </a:rPr>
              <a:t>檔</a:t>
            </a:r>
          </a:p>
        </p:txBody>
      </p:sp>
      <p:sp>
        <p:nvSpPr>
          <p:cNvPr id="21" name="文字方塊 20"/>
          <p:cNvSpPr txBox="1"/>
          <p:nvPr/>
        </p:nvSpPr>
        <p:spPr>
          <a:xfrm>
            <a:off x="4770669" y="3758633"/>
            <a:ext cx="1016625" cy="276999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zh-TW" altLang="en-US" sz="1200" dirty="0">
                <a:solidFill>
                  <a:srgbClr val="FF0000"/>
                </a:solidFill>
              </a:rPr>
              <a:t>之前</a:t>
            </a:r>
            <a:r>
              <a:rPr lang="en-US" altLang="zh-TW" sz="1200" dirty="0">
                <a:solidFill>
                  <a:srgbClr val="FF0000"/>
                </a:solidFill>
              </a:rPr>
              <a:t>Lib</a:t>
            </a:r>
            <a:r>
              <a:rPr lang="zh-TW" altLang="en-US" sz="1200" dirty="0">
                <a:solidFill>
                  <a:srgbClr val="FF0000"/>
                </a:solidFill>
              </a:rPr>
              <a:t>名稱</a:t>
            </a:r>
          </a:p>
        </p:txBody>
      </p:sp>
      <p:sp>
        <p:nvSpPr>
          <p:cNvPr id="22" name="向下箭號 21"/>
          <p:cNvSpPr/>
          <p:nvPr/>
        </p:nvSpPr>
        <p:spPr>
          <a:xfrm rot="16200000">
            <a:off x="7263300" y="2888150"/>
            <a:ext cx="194498" cy="272174"/>
          </a:xfrm>
          <a:prstGeom prst="downArrow">
            <a:avLst>
              <a:gd name="adj1" fmla="val 41667"/>
              <a:gd name="adj2" fmla="val 5000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向下箭號 22"/>
          <p:cNvSpPr/>
          <p:nvPr/>
        </p:nvSpPr>
        <p:spPr>
          <a:xfrm rot="16200000">
            <a:off x="7263300" y="4275804"/>
            <a:ext cx="194498" cy="272174"/>
          </a:xfrm>
          <a:prstGeom prst="downArrow">
            <a:avLst>
              <a:gd name="adj1" fmla="val 41667"/>
              <a:gd name="adj2" fmla="val 5000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矩形 19"/>
          <p:cNvSpPr/>
          <p:nvPr/>
        </p:nvSpPr>
        <p:spPr>
          <a:xfrm>
            <a:off x="587988" y="1376820"/>
            <a:ext cx="1490346" cy="3091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RTL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587988" y="1933629"/>
            <a:ext cx="1490346" cy="3091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DC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587988" y="2490438"/>
            <a:ext cx="1490346" cy="3091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ICC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587988" y="3047246"/>
            <a:ext cx="1490346" cy="932481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Add Bounding Pad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593514" y="4227423"/>
            <a:ext cx="1490346" cy="3091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LVS</a:t>
            </a:r>
            <a:endParaRPr lang="zh-TW" altLang="en-US" dirty="0">
              <a:solidFill>
                <a:schemeClr val="tx1"/>
              </a:solidFill>
            </a:endParaRPr>
          </a:p>
        </p:txBody>
      </p:sp>
      <p:cxnSp>
        <p:nvCxnSpPr>
          <p:cNvPr id="28" name="直線單箭頭接點 27"/>
          <p:cNvCxnSpPr>
            <a:endCxn id="24" idx="0"/>
          </p:cNvCxnSpPr>
          <p:nvPr/>
        </p:nvCxnSpPr>
        <p:spPr>
          <a:xfrm flipH="1">
            <a:off x="1333161" y="1685933"/>
            <a:ext cx="1842" cy="24769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直線單箭頭接點 28"/>
          <p:cNvCxnSpPr/>
          <p:nvPr/>
        </p:nvCxnSpPr>
        <p:spPr>
          <a:xfrm flipH="1">
            <a:off x="1331319" y="2242742"/>
            <a:ext cx="1842" cy="24769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直線單箭頭接點 29"/>
          <p:cNvCxnSpPr/>
          <p:nvPr/>
        </p:nvCxnSpPr>
        <p:spPr>
          <a:xfrm flipH="1">
            <a:off x="1329477" y="2799551"/>
            <a:ext cx="1842" cy="24769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直線單箭頭接點 30"/>
          <p:cNvCxnSpPr/>
          <p:nvPr/>
        </p:nvCxnSpPr>
        <p:spPr>
          <a:xfrm flipH="1">
            <a:off x="1333161" y="3979727"/>
            <a:ext cx="1842" cy="24769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矩形 31"/>
          <p:cNvSpPr/>
          <p:nvPr/>
        </p:nvSpPr>
        <p:spPr>
          <a:xfrm>
            <a:off x="587988" y="4784231"/>
            <a:ext cx="1495872" cy="53305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Qserver</a:t>
            </a:r>
          </a:p>
          <a:p>
            <a:pPr algn="ctr"/>
            <a:r>
              <a:rPr lang="en-US" altLang="zh-TW" dirty="0">
                <a:solidFill>
                  <a:schemeClr val="tx1"/>
                </a:solidFill>
              </a:rPr>
              <a:t>DRC</a:t>
            </a:r>
            <a:endParaRPr lang="zh-TW" altLang="en-US" dirty="0">
              <a:solidFill>
                <a:schemeClr val="tx1"/>
              </a:solidFill>
            </a:endParaRPr>
          </a:p>
        </p:txBody>
      </p:sp>
      <p:cxnSp>
        <p:nvCxnSpPr>
          <p:cNvPr id="33" name="直線單箭頭接點 32"/>
          <p:cNvCxnSpPr/>
          <p:nvPr/>
        </p:nvCxnSpPr>
        <p:spPr>
          <a:xfrm flipH="1">
            <a:off x="1327635" y="4536536"/>
            <a:ext cx="1842" cy="24769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投影片編號版面配置區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7A5AD-5AEC-42D0-A3BE-F46B40576360}" type="slidenum">
              <a:rPr lang="en-US" altLang="zh-TW" smtClean="0"/>
              <a:t>43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7579512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74946" y="406678"/>
            <a:ext cx="9023689" cy="696687"/>
          </a:xfrm>
        </p:spPr>
        <p:txBody>
          <a:bodyPr/>
          <a:lstStyle/>
          <a:p>
            <a:r>
              <a:rPr lang="en-US" altLang="zh-TW" dirty="0"/>
              <a:t>Add Bounding Pad</a:t>
            </a:r>
            <a:r>
              <a:rPr lang="en-US" altLang="zh-TW" dirty="0">
                <a:solidFill>
                  <a:srgbClr val="FF0000"/>
                </a:solidFill>
              </a:rPr>
              <a:t>(T18)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465637" y="1365391"/>
            <a:ext cx="6864145" cy="3880773"/>
          </a:xfrm>
        </p:spPr>
        <p:txBody>
          <a:bodyPr/>
          <a:lstStyle/>
          <a:p>
            <a:r>
              <a:rPr lang="en-US" altLang="zh-TW" dirty="0"/>
              <a:t>File &gt;Import &gt;stream …</a:t>
            </a:r>
          </a:p>
          <a:p>
            <a:r>
              <a:rPr lang="zh-TW" altLang="en-US" dirty="0">
                <a:solidFill>
                  <a:srgbClr val="FF0000"/>
                </a:solidFill>
              </a:rPr>
              <a:t>注意</a:t>
            </a:r>
            <a:r>
              <a:rPr lang="en-US" altLang="zh-TW" dirty="0">
                <a:solidFill>
                  <a:srgbClr val="FF0000"/>
                </a:solidFill>
              </a:rPr>
              <a:t>!</a:t>
            </a:r>
            <a:r>
              <a:rPr lang="zh-TW" altLang="en-US" dirty="0">
                <a:solidFill>
                  <a:srgbClr val="FF0000"/>
                </a:solidFill>
              </a:rPr>
              <a:t> 此步驟千萬不要</a:t>
            </a:r>
            <a:r>
              <a:rPr lang="en-US" altLang="zh-TW" dirty="0">
                <a:solidFill>
                  <a:srgbClr val="FF0000"/>
                </a:solidFill>
              </a:rPr>
              <a:t>open</a:t>
            </a:r>
            <a:r>
              <a:rPr lang="zh-TW" altLang="en-US" dirty="0">
                <a:solidFill>
                  <a:srgbClr val="FF0000"/>
                </a:solidFill>
              </a:rPr>
              <a:t>著</a:t>
            </a:r>
            <a:r>
              <a:rPr lang="en-US" altLang="zh-TW" dirty="0">
                <a:solidFill>
                  <a:srgbClr val="FF0000"/>
                </a:solidFill>
              </a:rPr>
              <a:t>layout,</a:t>
            </a:r>
            <a:r>
              <a:rPr lang="zh-TW" altLang="en-US" dirty="0">
                <a:solidFill>
                  <a:srgbClr val="FF0000"/>
                </a:solidFill>
              </a:rPr>
              <a:t> 會</a:t>
            </a:r>
            <a:r>
              <a:rPr lang="en-US" altLang="zh-TW" dirty="0">
                <a:solidFill>
                  <a:srgbClr val="FF0000"/>
                </a:solidFill>
              </a:rPr>
              <a:t>lock</a:t>
            </a:r>
            <a:r>
              <a:rPr lang="zh-TW" altLang="en-US" dirty="0">
                <a:solidFill>
                  <a:srgbClr val="FF0000"/>
                </a:solidFill>
              </a:rPr>
              <a:t>住無法</a:t>
            </a:r>
            <a:r>
              <a:rPr lang="en-US" altLang="zh-TW" dirty="0">
                <a:solidFill>
                  <a:srgbClr val="FF0000"/>
                </a:solidFill>
              </a:rPr>
              <a:t>import</a:t>
            </a:r>
          </a:p>
          <a:p>
            <a:endParaRPr lang="zh-TW" altLang="en-US" dirty="0">
              <a:solidFill>
                <a:srgbClr val="FF0000"/>
              </a:solidFill>
            </a:endParaRPr>
          </a:p>
        </p:txBody>
      </p:sp>
      <p:grpSp>
        <p:nvGrpSpPr>
          <p:cNvPr id="22" name="群組 21"/>
          <p:cNvGrpSpPr/>
          <p:nvPr/>
        </p:nvGrpSpPr>
        <p:grpSpPr>
          <a:xfrm>
            <a:off x="2465637" y="2488700"/>
            <a:ext cx="6888584" cy="3212811"/>
            <a:chOff x="2465637" y="2488700"/>
            <a:chExt cx="6888584" cy="3212811"/>
          </a:xfrm>
        </p:grpSpPr>
        <p:pic>
          <p:nvPicPr>
            <p:cNvPr id="10" name="圖片 9"/>
            <p:cNvPicPr>
              <a:picLocks noChangeAspect="1"/>
            </p:cNvPicPr>
            <p:nvPr/>
          </p:nvPicPr>
          <p:blipFill rotWithShape="1">
            <a:blip r:embed="rId2"/>
            <a:srcRect b="54123"/>
            <a:stretch/>
          </p:blipFill>
          <p:spPr>
            <a:xfrm>
              <a:off x="3081353" y="2488700"/>
              <a:ext cx="4248486" cy="321281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2" name="圖片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65637" y="3513984"/>
              <a:ext cx="6888584" cy="1269542"/>
            </a:xfrm>
            <a:prstGeom prst="rect">
              <a:avLst/>
            </a:prstGeom>
            <a:ln w="28575">
              <a:solidFill>
                <a:srgbClr val="FF0000"/>
              </a:solidFill>
            </a:ln>
          </p:spPr>
        </p:pic>
        <p:sp>
          <p:nvSpPr>
            <p:cNvPr id="19" name="圓角矩形 18"/>
            <p:cNvSpPr/>
            <p:nvPr/>
          </p:nvSpPr>
          <p:spPr>
            <a:xfrm>
              <a:off x="3224396" y="2803651"/>
              <a:ext cx="3962400" cy="247696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向下箭號 19"/>
            <p:cNvSpPr/>
            <p:nvPr/>
          </p:nvSpPr>
          <p:spPr>
            <a:xfrm rot="19976013">
              <a:off x="7033760" y="3088217"/>
              <a:ext cx="384762" cy="1144838"/>
            </a:xfrm>
            <a:prstGeom prst="downArrow">
              <a:avLst>
                <a:gd name="adj1" fmla="val 41667"/>
                <a:gd name="adj2" fmla="val 50000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" name="文字方塊 20"/>
            <p:cNvSpPr txBox="1"/>
            <p:nvPr/>
          </p:nvSpPr>
          <p:spPr>
            <a:xfrm>
              <a:off x="7455002" y="4572185"/>
              <a:ext cx="1446230" cy="830997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zh-TW" altLang="en-US" sz="1200" b="1" u="sng" dirty="0">
                  <a:solidFill>
                    <a:srgbClr val="FF0000"/>
                  </a:solidFill>
                </a:rPr>
                <a:t>依序</a:t>
              </a:r>
              <a:r>
                <a:rPr lang="zh-TW" altLang="en-US" sz="1200" dirty="0">
                  <a:solidFill>
                    <a:srgbClr val="FF0000"/>
                  </a:solidFill>
                </a:rPr>
                <a:t>加入</a:t>
              </a:r>
              <a:r>
                <a:rPr lang="en-US" altLang="zh-TW" sz="1200" dirty="0">
                  <a:solidFill>
                    <a:srgbClr val="FF0000"/>
                  </a:solidFill>
                </a:rPr>
                <a:t>:</a:t>
              </a:r>
            </a:p>
            <a:p>
              <a:r>
                <a:rPr lang="en-US" altLang="zh-TW" sz="1200" dirty="0">
                  <a:solidFill>
                    <a:srgbClr val="FF0000"/>
                  </a:solidFill>
                </a:rPr>
                <a:t>tsmc18_core.gds</a:t>
              </a:r>
            </a:p>
            <a:p>
              <a:r>
                <a:rPr lang="en-US" altLang="zh-TW" sz="1200" dirty="0">
                  <a:solidFill>
                    <a:srgbClr val="FF0000"/>
                  </a:solidFill>
                </a:rPr>
                <a:t>tpz973gv.gds</a:t>
              </a:r>
            </a:p>
            <a:p>
              <a:r>
                <a:rPr lang="en-US" altLang="zh-TW" sz="1200" dirty="0">
                  <a:solidFill>
                    <a:srgbClr val="FF0000"/>
                  </a:solidFill>
                </a:rPr>
                <a:t>tpb973gv_cic.gds</a:t>
              </a:r>
              <a:endParaRPr lang="zh-TW" altLang="en-US" sz="12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1" name="投影片編號版面配置區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7A5AD-5AEC-42D0-A3BE-F46B40576360}" type="slidenum">
              <a:rPr lang="en-US" altLang="zh-TW" smtClean="0"/>
              <a:t>44</a:t>
            </a:fld>
            <a:endParaRPr lang="zh-TW" altLang="en-US"/>
          </a:p>
        </p:txBody>
      </p:sp>
      <p:sp>
        <p:nvSpPr>
          <p:cNvPr id="23" name="矩形 22"/>
          <p:cNvSpPr/>
          <p:nvPr/>
        </p:nvSpPr>
        <p:spPr>
          <a:xfrm>
            <a:off x="587988" y="1376820"/>
            <a:ext cx="1490346" cy="3091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RTL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587988" y="1933629"/>
            <a:ext cx="1490346" cy="3091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DC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587988" y="2490438"/>
            <a:ext cx="1490346" cy="3091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ICC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587988" y="3047246"/>
            <a:ext cx="1490346" cy="932481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Add Bounding Pad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593514" y="4227423"/>
            <a:ext cx="1490346" cy="3091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LVS</a:t>
            </a:r>
            <a:endParaRPr lang="zh-TW" altLang="en-US" dirty="0">
              <a:solidFill>
                <a:schemeClr val="tx1"/>
              </a:solidFill>
            </a:endParaRPr>
          </a:p>
        </p:txBody>
      </p:sp>
      <p:cxnSp>
        <p:nvCxnSpPr>
          <p:cNvPr id="28" name="直線單箭頭接點 27"/>
          <p:cNvCxnSpPr>
            <a:endCxn id="24" idx="0"/>
          </p:cNvCxnSpPr>
          <p:nvPr/>
        </p:nvCxnSpPr>
        <p:spPr>
          <a:xfrm flipH="1">
            <a:off x="1333161" y="1685933"/>
            <a:ext cx="1842" cy="24769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直線單箭頭接點 28"/>
          <p:cNvCxnSpPr/>
          <p:nvPr/>
        </p:nvCxnSpPr>
        <p:spPr>
          <a:xfrm flipH="1">
            <a:off x="1331319" y="2242742"/>
            <a:ext cx="1842" cy="24769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直線單箭頭接點 29"/>
          <p:cNvCxnSpPr/>
          <p:nvPr/>
        </p:nvCxnSpPr>
        <p:spPr>
          <a:xfrm flipH="1">
            <a:off x="1329477" y="2799551"/>
            <a:ext cx="1842" cy="24769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直線單箭頭接點 30"/>
          <p:cNvCxnSpPr/>
          <p:nvPr/>
        </p:nvCxnSpPr>
        <p:spPr>
          <a:xfrm flipH="1">
            <a:off x="1333161" y="3979727"/>
            <a:ext cx="1842" cy="24769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矩形 31"/>
          <p:cNvSpPr/>
          <p:nvPr/>
        </p:nvSpPr>
        <p:spPr>
          <a:xfrm>
            <a:off x="587988" y="4784231"/>
            <a:ext cx="1495872" cy="53305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Qserver</a:t>
            </a:r>
          </a:p>
          <a:p>
            <a:pPr algn="ctr"/>
            <a:r>
              <a:rPr lang="en-US" altLang="zh-TW" dirty="0">
                <a:solidFill>
                  <a:schemeClr val="tx1"/>
                </a:solidFill>
              </a:rPr>
              <a:t>DRC</a:t>
            </a:r>
            <a:endParaRPr lang="zh-TW" altLang="en-US" dirty="0">
              <a:solidFill>
                <a:schemeClr val="tx1"/>
              </a:solidFill>
            </a:endParaRPr>
          </a:p>
        </p:txBody>
      </p:sp>
      <p:cxnSp>
        <p:nvCxnSpPr>
          <p:cNvPr id="33" name="直線單箭頭接點 32"/>
          <p:cNvCxnSpPr/>
          <p:nvPr/>
        </p:nvCxnSpPr>
        <p:spPr>
          <a:xfrm flipH="1">
            <a:off x="1327635" y="4536536"/>
            <a:ext cx="1842" cy="24769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13099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74946" y="406678"/>
            <a:ext cx="9023689" cy="696687"/>
          </a:xfrm>
        </p:spPr>
        <p:txBody>
          <a:bodyPr/>
          <a:lstStyle/>
          <a:p>
            <a:r>
              <a:rPr lang="en-US" altLang="zh-TW" dirty="0"/>
              <a:t>Add Bounding Pad</a:t>
            </a:r>
            <a:r>
              <a:rPr lang="en-US" altLang="zh-TW" dirty="0">
                <a:solidFill>
                  <a:srgbClr val="FF0000"/>
                </a:solidFill>
              </a:rPr>
              <a:t>(T18)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465637" y="1365392"/>
            <a:ext cx="6864145" cy="1238472"/>
          </a:xfrm>
        </p:spPr>
        <p:txBody>
          <a:bodyPr/>
          <a:lstStyle/>
          <a:p>
            <a:r>
              <a:rPr lang="zh-TW" altLang="en-US" dirty="0"/>
              <a:t>觀察是否成功</a:t>
            </a:r>
            <a:r>
              <a:rPr lang="en-US" altLang="zh-TW" dirty="0"/>
              <a:t>:</a:t>
            </a:r>
          </a:p>
          <a:p>
            <a:pPr lvl="1"/>
            <a:r>
              <a:rPr lang="en-US" altLang="zh-TW" dirty="0">
                <a:solidFill>
                  <a:schemeClr val="tx1"/>
                </a:solidFill>
              </a:rPr>
              <a:t>(GUI)</a:t>
            </a:r>
            <a:r>
              <a:rPr lang="zh-TW" altLang="en-US" dirty="0">
                <a:solidFill>
                  <a:schemeClr val="tx1"/>
                </a:solidFill>
              </a:rPr>
              <a:t> </a:t>
            </a:r>
            <a:r>
              <a:rPr lang="en-US" altLang="zh-TW" dirty="0">
                <a:solidFill>
                  <a:schemeClr val="tx1"/>
                </a:solidFill>
              </a:rPr>
              <a:t>open &gt; … </a:t>
            </a:r>
            <a:r>
              <a:rPr lang="zh-TW" altLang="en-US" dirty="0">
                <a:solidFill>
                  <a:schemeClr val="tx1"/>
                </a:solidFill>
              </a:rPr>
              <a:t>選你的</a:t>
            </a:r>
            <a:r>
              <a:rPr lang="en-US" altLang="zh-TW" dirty="0">
                <a:solidFill>
                  <a:schemeClr val="tx1"/>
                </a:solidFill>
              </a:rPr>
              <a:t>layout</a:t>
            </a:r>
          </a:p>
          <a:p>
            <a:pPr lvl="1"/>
            <a:r>
              <a:rPr lang="zh-TW" altLang="en-US" dirty="0">
                <a:solidFill>
                  <a:schemeClr val="tx1"/>
                </a:solidFill>
              </a:rPr>
              <a:t>按 </a:t>
            </a:r>
            <a:r>
              <a:rPr lang="en-US" altLang="zh-TW" dirty="0">
                <a:solidFill>
                  <a:schemeClr val="tx1"/>
                </a:solidFill>
              </a:rPr>
              <a:t>shift+f and ctrl+f</a:t>
            </a:r>
            <a:r>
              <a:rPr lang="zh-TW" altLang="en-US" dirty="0">
                <a:solidFill>
                  <a:schemeClr val="tx1"/>
                </a:solidFill>
              </a:rPr>
              <a:t> 切換觀察</a:t>
            </a:r>
            <a:r>
              <a:rPr lang="en-US" altLang="zh-TW" dirty="0">
                <a:solidFill>
                  <a:schemeClr val="tx1"/>
                </a:solidFill>
              </a:rPr>
              <a:t>bounding pad</a:t>
            </a:r>
            <a:r>
              <a:rPr lang="zh-TW" altLang="en-US" dirty="0">
                <a:solidFill>
                  <a:schemeClr val="tx1"/>
                </a:solidFill>
              </a:rPr>
              <a:t>是否加上</a:t>
            </a:r>
            <a:endParaRPr lang="en-US" altLang="zh-TW" dirty="0">
              <a:solidFill>
                <a:schemeClr val="tx1"/>
              </a:solidFill>
            </a:endParaRPr>
          </a:p>
          <a:p>
            <a:endParaRPr lang="zh-TW" altLang="en-US" dirty="0">
              <a:solidFill>
                <a:srgbClr val="FF0000"/>
              </a:solidFill>
            </a:endParaRPr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 rotWithShape="1">
          <a:blip r:embed="rId2"/>
          <a:srcRect l="6713" t="1109" r="4168" b="3218"/>
          <a:stretch/>
        </p:blipFill>
        <p:spPr>
          <a:xfrm>
            <a:off x="6026772" y="4710723"/>
            <a:ext cx="1968835" cy="1951334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/>
        </p:nvPicPr>
        <p:blipFill rotWithShape="1">
          <a:blip r:embed="rId3"/>
          <a:srcRect l="5600" b="3361"/>
          <a:stretch/>
        </p:blipFill>
        <p:spPr>
          <a:xfrm>
            <a:off x="2541354" y="3721478"/>
            <a:ext cx="2029812" cy="1978490"/>
          </a:xfrm>
          <a:prstGeom prst="rect">
            <a:avLst/>
          </a:prstGeom>
        </p:spPr>
      </p:pic>
      <p:pic>
        <p:nvPicPr>
          <p:cNvPr id="18" name="圖片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6772" y="2645015"/>
            <a:ext cx="1963402" cy="1948270"/>
          </a:xfrm>
          <a:prstGeom prst="rect">
            <a:avLst/>
          </a:prstGeom>
        </p:spPr>
      </p:pic>
      <p:sp>
        <p:nvSpPr>
          <p:cNvPr id="11" name="左-右雙向箭號 10"/>
          <p:cNvSpPr/>
          <p:nvPr/>
        </p:nvSpPr>
        <p:spPr>
          <a:xfrm>
            <a:off x="4729880" y="4593285"/>
            <a:ext cx="966651" cy="234878"/>
          </a:xfrm>
          <a:prstGeom prst="left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文字方塊 21"/>
          <p:cNvSpPr txBox="1"/>
          <p:nvPr/>
        </p:nvSpPr>
        <p:spPr>
          <a:xfrm>
            <a:off x="4797581" y="4145279"/>
            <a:ext cx="8218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/>
              <a:t>shift+f</a:t>
            </a:r>
            <a:endParaRPr lang="zh-TW" altLang="en-US" sz="1600" dirty="0"/>
          </a:p>
        </p:txBody>
      </p:sp>
      <p:sp>
        <p:nvSpPr>
          <p:cNvPr id="23" name="文字方塊 22"/>
          <p:cNvSpPr txBox="1"/>
          <p:nvPr/>
        </p:nvSpPr>
        <p:spPr>
          <a:xfrm>
            <a:off x="4853301" y="4937615"/>
            <a:ext cx="7104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/>
              <a:t>ctrl+f</a:t>
            </a:r>
            <a:endParaRPr lang="zh-TW" altLang="en-US" sz="1600" dirty="0"/>
          </a:p>
        </p:txBody>
      </p:sp>
      <p:sp>
        <p:nvSpPr>
          <p:cNvPr id="24" name="文字方塊 23"/>
          <p:cNvSpPr txBox="1"/>
          <p:nvPr/>
        </p:nvSpPr>
        <p:spPr>
          <a:xfrm>
            <a:off x="8112505" y="3604056"/>
            <a:ext cx="1050288" cy="338554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TW" sz="1600" dirty="0">
                <a:solidFill>
                  <a:srgbClr val="FF0000"/>
                </a:solidFill>
              </a:rPr>
              <a:t>import</a:t>
            </a:r>
            <a:r>
              <a:rPr lang="zh-TW" altLang="en-US" sz="1600" dirty="0">
                <a:solidFill>
                  <a:srgbClr val="FF0000"/>
                </a:solidFill>
              </a:rPr>
              <a:t>前</a:t>
            </a:r>
          </a:p>
        </p:txBody>
      </p:sp>
      <p:sp>
        <p:nvSpPr>
          <p:cNvPr id="25" name="文字方塊 24"/>
          <p:cNvSpPr txBox="1"/>
          <p:nvPr/>
        </p:nvSpPr>
        <p:spPr>
          <a:xfrm>
            <a:off x="8112505" y="5517113"/>
            <a:ext cx="1460656" cy="338554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TW" sz="1600" dirty="0">
                <a:solidFill>
                  <a:srgbClr val="FF0000"/>
                </a:solidFill>
              </a:rPr>
              <a:t>import</a:t>
            </a:r>
            <a:r>
              <a:rPr lang="zh-TW" altLang="en-US" sz="1600" dirty="0">
                <a:solidFill>
                  <a:srgbClr val="FF0000"/>
                </a:solidFill>
              </a:rPr>
              <a:t>成功後</a:t>
            </a:r>
          </a:p>
        </p:txBody>
      </p:sp>
      <p:sp>
        <p:nvSpPr>
          <p:cNvPr id="10" name="投影片編號版面配置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7A5AD-5AEC-42D0-A3BE-F46B40576360}" type="slidenum">
              <a:rPr lang="en-US" altLang="zh-TW" smtClean="0"/>
              <a:t>45</a:t>
            </a:fld>
            <a:endParaRPr lang="zh-TW" altLang="en-US"/>
          </a:p>
        </p:txBody>
      </p:sp>
      <p:sp>
        <p:nvSpPr>
          <p:cNvPr id="36" name="矩形 35"/>
          <p:cNvSpPr/>
          <p:nvPr/>
        </p:nvSpPr>
        <p:spPr>
          <a:xfrm>
            <a:off x="587988" y="1376820"/>
            <a:ext cx="1490346" cy="3091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RTL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587988" y="1933629"/>
            <a:ext cx="1490346" cy="3091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DC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587988" y="2490438"/>
            <a:ext cx="1490346" cy="3091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ICC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587988" y="3047246"/>
            <a:ext cx="1490346" cy="932481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Add Bounding Pad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593514" y="4227423"/>
            <a:ext cx="1490346" cy="3091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LVS</a:t>
            </a:r>
            <a:endParaRPr lang="zh-TW" altLang="en-US" dirty="0">
              <a:solidFill>
                <a:schemeClr val="tx1"/>
              </a:solidFill>
            </a:endParaRPr>
          </a:p>
        </p:txBody>
      </p:sp>
      <p:cxnSp>
        <p:nvCxnSpPr>
          <p:cNvPr id="41" name="直線單箭頭接點 40"/>
          <p:cNvCxnSpPr>
            <a:endCxn id="37" idx="0"/>
          </p:cNvCxnSpPr>
          <p:nvPr/>
        </p:nvCxnSpPr>
        <p:spPr>
          <a:xfrm flipH="1">
            <a:off x="1333161" y="1685933"/>
            <a:ext cx="1842" cy="24769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直線單箭頭接點 41"/>
          <p:cNvCxnSpPr/>
          <p:nvPr/>
        </p:nvCxnSpPr>
        <p:spPr>
          <a:xfrm flipH="1">
            <a:off x="1331319" y="2242742"/>
            <a:ext cx="1842" cy="24769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直線單箭頭接點 42"/>
          <p:cNvCxnSpPr/>
          <p:nvPr/>
        </p:nvCxnSpPr>
        <p:spPr>
          <a:xfrm flipH="1">
            <a:off x="1329477" y="2799551"/>
            <a:ext cx="1842" cy="24769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直線單箭頭接點 43"/>
          <p:cNvCxnSpPr/>
          <p:nvPr/>
        </p:nvCxnSpPr>
        <p:spPr>
          <a:xfrm flipH="1">
            <a:off x="1333161" y="3979727"/>
            <a:ext cx="1842" cy="24769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矩形 44"/>
          <p:cNvSpPr/>
          <p:nvPr/>
        </p:nvSpPr>
        <p:spPr>
          <a:xfrm>
            <a:off x="587988" y="4784231"/>
            <a:ext cx="1495872" cy="53305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Qserver</a:t>
            </a:r>
          </a:p>
          <a:p>
            <a:pPr algn="ctr"/>
            <a:r>
              <a:rPr lang="en-US" altLang="zh-TW" dirty="0">
                <a:solidFill>
                  <a:schemeClr val="tx1"/>
                </a:solidFill>
              </a:rPr>
              <a:t>DRC</a:t>
            </a:r>
            <a:endParaRPr lang="zh-TW" altLang="en-US" dirty="0">
              <a:solidFill>
                <a:schemeClr val="tx1"/>
              </a:solidFill>
            </a:endParaRPr>
          </a:p>
        </p:txBody>
      </p:sp>
      <p:cxnSp>
        <p:nvCxnSpPr>
          <p:cNvPr id="46" name="直線單箭頭接點 45"/>
          <p:cNvCxnSpPr/>
          <p:nvPr/>
        </p:nvCxnSpPr>
        <p:spPr>
          <a:xfrm flipH="1">
            <a:off x="1327635" y="4536536"/>
            <a:ext cx="1842" cy="24769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368573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74946" y="406678"/>
            <a:ext cx="9023689" cy="696687"/>
          </a:xfrm>
        </p:spPr>
        <p:txBody>
          <a:bodyPr/>
          <a:lstStyle/>
          <a:p>
            <a:r>
              <a:rPr lang="en-US" altLang="zh-TW" dirty="0"/>
              <a:t>Add Bounding Pad</a:t>
            </a:r>
            <a:r>
              <a:rPr lang="en-US" altLang="zh-TW" dirty="0">
                <a:solidFill>
                  <a:srgbClr val="FF0000"/>
                </a:solidFill>
              </a:rPr>
              <a:t>(T18)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465638" y="1365390"/>
            <a:ext cx="8428785" cy="2927936"/>
          </a:xfrm>
        </p:spPr>
        <p:txBody>
          <a:bodyPr>
            <a:normAutofit/>
          </a:bodyPr>
          <a:lstStyle/>
          <a:p>
            <a:r>
              <a:rPr lang="en-US" altLang="zh-TW" dirty="0"/>
              <a:t>(GUI)</a:t>
            </a:r>
            <a:r>
              <a:rPr lang="zh-TW" altLang="en-US" dirty="0"/>
              <a:t> </a:t>
            </a:r>
            <a:r>
              <a:rPr lang="en-US" altLang="zh-TW" dirty="0"/>
              <a:t>File &gt;Export &gt;stream …</a:t>
            </a:r>
          </a:p>
          <a:p>
            <a:r>
              <a:rPr lang="zh-TW" altLang="en-US" dirty="0"/>
              <a:t>建議名稱</a:t>
            </a:r>
            <a:r>
              <a:rPr lang="zh-TW" altLang="en-US" dirty="0">
                <a:solidFill>
                  <a:srgbClr val="FF0000"/>
                </a:solidFill>
              </a:rPr>
              <a:t>*</a:t>
            </a:r>
            <a:r>
              <a:rPr lang="en-US" altLang="zh-TW" dirty="0">
                <a:solidFill>
                  <a:srgbClr val="FF0000"/>
                </a:solidFill>
              </a:rPr>
              <a:t>_merge.gds</a:t>
            </a:r>
          </a:p>
          <a:p>
            <a:r>
              <a:rPr lang="zh-TW" altLang="en-US" dirty="0"/>
              <a:t>這個</a:t>
            </a:r>
            <a:r>
              <a:rPr lang="en-US" altLang="zh-TW" dirty="0"/>
              <a:t>GDS</a:t>
            </a:r>
            <a:r>
              <a:rPr lang="zh-TW" altLang="en-US" dirty="0"/>
              <a:t>檔將會拿去做</a:t>
            </a:r>
            <a:r>
              <a:rPr lang="en-US" altLang="zh-TW" dirty="0"/>
              <a:t>DRC</a:t>
            </a:r>
            <a:r>
              <a:rPr lang="zh-TW" altLang="en-US" dirty="0"/>
              <a:t>驗證及</a:t>
            </a:r>
            <a:r>
              <a:rPr lang="en-US" altLang="zh-TW" dirty="0"/>
              <a:t>LVS</a:t>
            </a:r>
            <a:r>
              <a:rPr lang="zh-TW" altLang="en-US" dirty="0"/>
              <a:t>比對，也是將上傳至</a:t>
            </a:r>
            <a:r>
              <a:rPr lang="en-US" altLang="zh-TW" dirty="0"/>
              <a:t>TSRI</a:t>
            </a:r>
            <a:r>
              <a:rPr lang="zh-TW" altLang="en-US" dirty="0"/>
              <a:t>的最終下線晶片檔。</a:t>
            </a:r>
            <a:endParaRPr lang="en-US" altLang="zh-TW" dirty="0"/>
          </a:p>
          <a:p>
            <a:endParaRPr lang="zh-TW" altLang="en-US" dirty="0"/>
          </a:p>
        </p:txBody>
      </p:sp>
      <p:grpSp>
        <p:nvGrpSpPr>
          <p:cNvPr id="13" name="群組 12"/>
          <p:cNvGrpSpPr/>
          <p:nvPr/>
        </p:nvGrpSpPr>
        <p:grpSpPr>
          <a:xfrm>
            <a:off x="2817981" y="3047247"/>
            <a:ext cx="6511801" cy="3143807"/>
            <a:chOff x="2817981" y="3047247"/>
            <a:chExt cx="6511801" cy="3143807"/>
          </a:xfrm>
        </p:grpSpPr>
        <p:pic>
          <p:nvPicPr>
            <p:cNvPr id="12" name="圖片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17981" y="3047247"/>
              <a:ext cx="5150676" cy="314380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1" name="文字方塊 10"/>
            <p:cNvSpPr txBox="1"/>
            <p:nvPr/>
          </p:nvSpPr>
          <p:spPr>
            <a:xfrm>
              <a:off x="7124306" y="5157856"/>
              <a:ext cx="2205476" cy="276999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zh-TW" altLang="en-US" sz="1200" dirty="0">
                  <a:solidFill>
                    <a:srgbClr val="FF0000"/>
                  </a:solidFill>
                </a:rPr>
                <a:t>命名新名稱</a:t>
              </a:r>
              <a:r>
                <a:rPr lang="en-US" altLang="zh-TW" sz="1200" dirty="0">
                  <a:solidFill>
                    <a:srgbClr val="FF0000"/>
                  </a:solidFill>
                </a:rPr>
                <a:t>,</a:t>
              </a:r>
              <a:r>
                <a:rPr lang="zh-TW" altLang="en-US" sz="1200" dirty="0">
                  <a:solidFill>
                    <a:srgbClr val="FF0000"/>
                  </a:solidFill>
                </a:rPr>
                <a:t>建議*</a:t>
              </a:r>
              <a:r>
                <a:rPr lang="en-US" altLang="zh-TW" sz="1200" dirty="0">
                  <a:solidFill>
                    <a:srgbClr val="FF0000"/>
                  </a:solidFill>
                </a:rPr>
                <a:t>_merge.gds</a:t>
              </a:r>
              <a:endParaRPr lang="zh-TW" altLang="en-US" sz="1200" dirty="0">
                <a:solidFill>
                  <a:srgbClr val="FF0000"/>
                </a:solidFill>
              </a:endParaRPr>
            </a:p>
          </p:txBody>
        </p:sp>
        <p:sp>
          <p:nvSpPr>
            <p:cNvPr id="23" name="向下箭號 22"/>
            <p:cNvSpPr/>
            <p:nvPr/>
          </p:nvSpPr>
          <p:spPr>
            <a:xfrm rot="16200000">
              <a:off x="6872630" y="5160270"/>
              <a:ext cx="194498" cy="272174"/>
            </a:xfrm>
            <a:prstGeom prst="downArrow">
              <a:avLst>
                <a:gd name="adj1" fmla="val 41667"/>
                <a:gd name="adj2" fmla="val 50000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0" name="投影片編號版面配置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7A5AD-5AEC-42D0-A3BE-F46B40576360}" type="slidenum">
              <a:rPr lang="en-US" altLang="zh-TW" smtClean="0"/>
              <a:t>46</a:t>
            </a:fld>
            <a:endParaRPr lang="zh-TW" altLang="en-US"/>
          </a:p>
        </p:txBody>
      </p:sp>
      <p:sp>
        <p:nvSpPr>
          <p:cNvPr id="29" name="矩形 28"/>
          <p:cNvSpPr/>
          <p:nvPr/>
        </p:nvSpPr>
        <p:spPr>
          <a:xfrm>
            <a:off x="587988" y="1376820"/>
            <a:ext cx="1490346" cy="3091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RTL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587988" y="1933629"/>
            <a:ext cx="1490346" cy="3091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DC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587988" y="2490438"/>
            <a:ext cx="1490346" cy="3091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ICC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587988" y="3047246"/>
            <a:ext cx="1490346" cy="932481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Add Bounding Pad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593514" y="4227423"/>
            <a:ext cx="1490346" cy="3091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LVS</a:t>
            </a:r>
            <a:endParaRPr lang="zh-TW" altLang="en-US" dirty="0">
              <a:solidFill>
                <a:schemeClr val="tx1"/>
              </a:solidFill>
            </a:endParaRPr>
          </a:p>
        </p:txBody>
      </p:sp>
      <p:cxnSp>
        <p:nvCxnSpPr>
          <p:cNvPr id="34" name="直線單箭頭接點 33"/>
          <p:cNvCxnSpPr>
            <a:endCxn id="30" idx="0"/>
          </p:cNvCxnSpPr>
          <p:nvPr/>
        </p:nvCxnSpPr>
        <p:spPr>
          <a:xfrm flipH="1">
            <a:off x="1333161" y="1685933"/>
            <a:ext cx="1842" cy="24769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直線單箭頭接點 34"/>
          <p:cNvCxnSpPr/>
          <p:nvPr/>
        </p:nvCxnSpPr>
        <p:spPr>
          <a:xfrm flipH="1">
            <a:off x="1331319" y="2242742"/>
            <a:ext cx="1842" cy="24769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直線單箭頭接點 35"/>
          <p:cNvCxnSpPr/>
          <p:nvPr/>
        </p:nvCxnSpPr>
        <p:spPr>
          <a:xfrm flipH="1">
            <a:off x="1329477" y="2799551"/>
            <a:ext cx="1842" cy="24769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直線單箭頭接點 36"/>
          <p:cNvCxnSpPr/>
          <p:nvPr/>
        </p:nvCxnSpPr>
        <p:spPr>
          <a:xfrm flipH="1">
            <a:off x="1333161" y="3979727"/>
            <a:ext cx="1842" cy="24769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矩形 37"/>
          <p:cNvSpPr/>
          <p:nvPr/>
        </p:nvSpPr>
        <p:spPr>
          <a:xfrm>
            <a:off x="587988" y="4784231"/>
            <a:ext cx="1495872" cy="53305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Qserver</a:t>
            </a:r>
          </a:p>
          <a:p>
            <a:pPr algn="ctr"/>
            <a:r>
              <a:rPr lang="en-US" altLang="zh-TW" dirty="0">
                <a:solidFill>
                  <a:schemeClr val="tx1"/>
                </a:solidFill>
              </a:rPr>
              <a:t>DRC</a:t>
            </a:r>
            <a:endParaRPr lang="zh-TW" altLang="en-US" dirty="0">
              <a:solidFill>
                <a:schemeClr val="tx1"/>
              </a:solidFill>
            </a:endParaRPr>
          </a:p>
        </p:txBody>
      </p:sp>
      <p:cxnSp>
        <p:nvCxnSpPr>
          <p:cNvPr id="39" name="直線單箭頭接點 38"/>
          <p:cNvCxnSpPr/>
          <p:nvPr/>
        </p:nvCxnSpPr>
        <p:spPr>
          <a:xfrm flipH="1">
            <a:off x="1327635" y="4536536"/>
            <a:ext cx="1842" cy="24769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715520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74946" y="406678"/>
            <a:ext cx="9023689" cy="696687"/>
          </a:xfrm>
        </p:spPr>
        <p:txBody>
          <a:bodyPr/>
          <a:lstStyle/>
          <a:p>
            <a:r>
              <a:rPr lang="en-US" altLang="zh-TW" dirty="0"/>
              <a:t>LVS</a:t>
            </a:r>
            <a:endParaRPr lang="zh-TW" altLang="en-US" dirty="0"/>
          </a:p>
        </p:txBody>
      </p:sp>
      <p:sp>
        <p:nvSpPr>
          <p:cNvPr id="10" name="內容版面配置區 9"/>
          <p:cNvSpPr>
            <a:spLocks noGrp="1"/>
          </p:cNvSpPr>
          <p:nvPr>
            <p:ph idx="1"/>
          </p:nvPr>
        </p:nvSpPr>
        <p:spPr>
          <a:xfrm>
            <a:off x="2455817" y="1376820"/>
            <a:ext cx="9570720" cy="5198151"/>
          </a:xfrm>
        </p:spPr>
        <p:txBody>
          <a:bodyPr>
            <a:noAutofit/>
          </a:bodyPr>
          <a:lstStyle/>
          <a:p>
            <a:r>
              <a:rPr lang="en-US" altLang="zh-TW" sz="1200" dirty="0"/>
              <a:t>&gt;mkdir verify </a:t>
            </a:r>
            <a:r>
              <a:rPr lang="zh-TW" altLang="en-US" sz="1200" dirty="0"/>
              <a:t>創建資料夾</a:t>
            </a:r>
            <a:endParaRPr lang="en-US" altLang="zh-TW" sz="1200" dirty="0"/>
          </a:p>
          <a:p>
            <a:r>
              <a:rPr lang="en-US" altLang="zh-TW" sz="1200" dirty="0"/>
              <a:t>&gt;mkdir lvs</a:t>
            </a:r>
          </a:p>
          <a:p>
            <a:r>
              <a:rPr lang="en-US" altLang="zh-TW" sz="1200" dirty="0"/>
              <a:t>&gt;cd ~/lvs</a:t>
            </a:r>
          </a:p>
          <a:p>
            <a:r>
              <a:rPr lang="en-US" altLang="zh-TW" sz="1200" dirty="0"/>
              <a:t>&gt;cp your_path/*_merge.gds . </a:t>
            </a:r>
            <a:r>
              <a:rPr lang="zh-TW" altLang="en-US" sz="1200" dirty="0"/>
              <a:t>將最終版的</a:t>
            </a:r>
            <a:r>
              <a:rPr lang="en-US" altLang="zh-TW" sz="1200" dirty="0"/>
              <a:t>GDS</a:t>
            </a:r>
            <a:r>
              <a:rPr lang="zh-TW" altLang="en-US" sz="1200" dirty="0"/>
              <a:t>檔</a:t>
            </a:r>
            <a:r>
              <a:rPr lang="en-US" altLang="zh-TW" sz="1200" dirty="0"/>
              <a:t>copy</a:t>
            </a:r>
            <a:r>
              <a:rPr lang="zh-TW" altLang="en-US" sz="1200" dirty="0"/>
              <a:t>過來</a:t>
            </a:r>
            <a:endParaRPr lang="en-US" altLang="zh-TW" sz="1200" dirty="0"/>
          </a:p>
          <a:p>
            <a:r>
              <a:rPr lang="en-US" altLang="zh-TW" sz="1200" dirty="0"/>
              <a:t>&gt;cp your_path /*_pr.v .</a:t>
            </a:r>
            <a:r>
              <a:rPr lang="zh-TW" altLang="en-US" sz="1200" dirty="0"/>
              <a:t> 將</a:t>
            </a:r>
            <a:r>
              <a:rPr lang="en-US" altLang="zh-TW" sz="1200" dirty="0"/>
              <a:t>ICC</a:t>
            </a:r>
            <a:r>
              <a:rPr lang="zh-TW" altLang="en-US" sz="1200" dirty="0"/>
              <a:t>合成完的</a:t>
            </a:r>
            <a:r>
              <a:rPr lang="en-US" altLang="zh-TW" sz="1200" dirty="0"/>
              <a:t>.v</a:t>
            </a:r>
            <a:r>
              <a:rPr lang="zh-TW" altLang="en-US" sz="1200" dirty="0"/>
              <a:t>檔</a:t>
            </a:r>
            <a:r>
              <a:rPr lang="en-US" altLang="zh-TW" sz="1200" dirty="0"/>
              <a:t>copy</a:t>
            </a:r>
            <a:r>
              <a:rPr lang="zh-TW" altLang="en-US" sz="1200" dirty="0"/>
              <a:t>過來</a:t>
            </a:r>
            <a:endParaRPr lang="en-US" altLang="zh-TW" sz="1200" dirty="0"/>
          </a:p>
          <a:p>
            <a:r>
              <a:rPr lang="zh-TW" altLang="en-US" sz="1200" dirty="0">
                <a:solidFill>
                  <a:srgbClr val="FF0000"/>
                </a:solidFill>
              </a:rPr>
              <a:t>將*</a:t>
            </a:r>
            <a:r>
              <a:rPr lang="en-US" altLang="zh-TW" sz="1200" dirty="0">
                <a:solidFill>
                  <a:srgbClr val="FF0000"/>
                </a:solidFill>
              </a:rPr>
              <a:t>_pr.v</a:t>
            </a:r>
            <a:r>
              <a:rPr lang="zh-TW" altLang="en-US" sz="1200" dirty="0">
                <a:solidFill>
                  <a:srgbClr val="FF0000"/>
                </a:solidFill>
              </a:rPr>
              <a:t>所有的</a:t>
            </a:r>
            <a:r>
              <a:rPr lang="en-US" altLang="zh-TW" sz="1200" dirty="0">
                <a:solidFill>
                  <a:srgbClr val="FF0000"/>
                </a:solidFill>
              </a:rPr>
              <a:t>IOVDD</a:t>
            </a:r>
            <a:r>
              <a:rPr lang="zh-TW" altLang="en-US" sz="1200" dirty="0">
                <a:solidFill>
                  <a:srgbClr val="FF0000"/>
                </a:solidFill>
              </a:rPr>
              <a:t> </a:t>
            </a:r>
            <a:r>
              <a:rPr lang="en-US" altLang="zh-TW" sz="1200" dirty="0">
                <a:solidFill>
                  <a:srgbClr val="FF0000"/>
                </a:solidFill>
              </a:rPr>
              <a:t>IOVSS</a:t>
            </a:r>
            <a:r>
              <a:rPr lang="zh-TW" altLang="en-US" sz="1200" dirty="0">
                <a:solidFill>
                  <a:srgbClr val="FF0000"/>
                </a:solidFill>
              </a:rPr>
              <a:t>註解掉 </a:t>
            </a:r>
            <a:r>
              <a:rPr lang="en-US" altLang="zh-TW" sz="1200" dirty="0">
                <a:solidFill>
                  <a:srgbClr val="FF0000"/>
                </a:solidFill>
              </a:rPr>
              <a:t>(</a:t>
            </a:r>
            <a:r>
              <a:rPr lang="zh-TW" altLang="en-US" sz="1200" dirty="0">
                <a:solidFill>
                  <a:srgbClr val="FF0000"/>
                </a:solidFill>
              </a:rPr>
              <a:t>很重要一定要做</a:t>
            </a:r>
            <a:r>
              <a:rPr lang="en-US" altLang="zh-TW" sz="1200" dirty="0">
                <a:solidFill>
                  <a:srgbClr val="FF0000"/>
                </a:solidFill>
              </a:rPr>
              <a:t>)</a:t>
            </a:r>
            <a:r>
              <a:rPr lang="zh-TW" altLang="en-US" sz="1200" dirty="0">
                <a:solidFill>
                  <a:srgbClr val="FF0000"/>
                </a:solidFill>
              </a:rPr>
              <a:t> *記住</a:t>
            </a:r>
            <a:r>
              <a:rPr lang="en-US" altLang="zh-TW" sz="1200" dirty="0">
                <a:solidFill>
                  <a:srgbClr val="FF0000"/>
                </a:solidFill>
              </a:rPr>
              <a:t>:</a:t>
            </a:r>
            <a:r>
              <a:rPr lang="zh-TW" altLang="en-US" sz="1200" dirty="0">
                <a:solidFill>
                  <a:srgbClr val="FF0000"/>
                </a:solidFill>
              </a:rPr>
              <a:t>先註解掉再轉檔*</a:t>
            </a:r>
            <a:endParaRPr lang="en-US" altLang="zh-TW" sz="1200" dirty="0">
              <a:solidFill>
                <a:srgbClr val="FF0000"/>
              </a:solidFill>
            </a:endParaRPr>
          </a:p>
          <a:p>
            <a:endParaRPr lang="en-US" altLang="zh-TW" sz="1200" dirty="0">
              <a:solidFill>
                <a:srgbClr val="FF0000"/>
              </a:solidFill>
            </a:endParaRPr>
          </a:p>
          <a:p>
            <a:endParaRPr lang="en-US" altLang="zh-TW" sz="1200" dirty="0">
              <a:solidFill>
                <a:srgbClr val="FF0000"/>
              </a:solidFill>
            </a:endParaRPr>
          </a:p>
          <a:p>
            <a:endParaRPr lang="en-US" altLang="zh-TW" sz="1200" dirty="0">
              <a:solidFill>
                <a:srgbClr val="FF0000"/>
              </a:solidFill>
            </a:endParaRPr>
          </a:p>
          <a:p>
            <a:r>
              <a:rPr lang="zh-TW" altLang="en-US" sz="1200" dirty="0"/>
              <a:t>將</a:t>
            </a:r>
            <a:r>
              <a:rPr lang="en-US" altLang="zh-TW" sz="1200" dirty="0"/>
              <a:t>.v</a:t>
            </a:r>
            <a:r>
              <a:rPr lang="zh-TW" altLang="en-US" sz="1200" dirty="0"/>
              <a:t>檔轉成</a:t>
            </a:r>
            <a:r>
              <a:rPr lang="en-US" altLang="zh-TW" sz="1200" dirty="0"/>
              <a:t>.spi</a:t>
            </a:r>
          </a:p>
          <a:p>
            <a:pPr lvl="1"/>
            <a:r>
              <a:rPr lang="en-US" altLang="zh-TW" sz="1200" dirty="0"/>
              <a:t>&gt;</a:t>
            </a:r>
            <a:r>
              <a:rPr lang="zh-TW" altLang="en-US" sz="1200" dirty="0"/>
              <a:t> </a:t>
            </a:r>
            <a:r>
              <a:rPr lang="en-US" altLang="zh-TW" sz="1200" dirty="0"/>
              <a:t>Rv2lvs -64 –v *_pr.v –l tsmc18_lvs.v –l tpz973gv_lvs.v –l tpb973gv_lvs.v  \</a:t>
            </a:r>
          </a:p>
          <a:p>
            <a:pPr marL="457200" lvl="1" indent="0">
              <a:buNone/>
            </a:pPr>
            <a:r>
              <a:rPr lang="en-US" altLang="zh-TW" sz="1200" dirty="0"/>
              <a:t>           –s tsmc18_lvs.spi –s tpz973gv_lvs.spi –s tpb973gv_lvs.spi  \</a:t>
            </a:r>
          </a:p>
          <a:p>
            <a:pPr marL="457200" lvl="1" indent="0">
              <a:buNone/>
            </a:pPr>
            <a:r>
              <a:rPr lang="en-US" altLang="zh-TW" sz="1200" dirty="0"/>
              <a:t>	–s1 VDD –s0 VSS –o source.spi</a:t>
            </a:r>
          </a:p>
          <a:p>
            <a:r>
              <a:rPr lang="zh-TW" altLang="en-US" sz="1200" dirty="0"/>
              <a:t>修改</a:t>
            </a:r>
            <a:r>
              <a:rPr lang="en-US" altLang="zh-TW" sz="1200" dirty="0"/>
              <a:t>T18_LVS_CB.rule</a:t>
            </a:r>
            <a:r>
              <a:rPr lang="zh-TW" altLang="en-US" sz="1200" dirty="0"/>
              <a:t>檔</a:t>
            </a:r>
            <a:endParaRPr lang="en-US" altLang="zh-TW" sz="1200" dirty="0"/>
          </a:p>
          <a:p>
            <a:r>
              <a:rPr lang="zh-TW" altLang="en-US" sz="1200" dirty="0"/>
              <a:t>比對</a:t>
            </a:r>
            <a:r>
              <a:rPr lang="en-US" altLang="zh-TW" sz="1200" dirty="0"/>
              <a:t>LVS</a:t>
            </a:r>
          </a:p>
          <a:p>
            <a:pPr lvl="1"/>
            <a:r>
              <a:rPr lang="en-US" altLang="zh-TW" sz="1200" dirty="0"/>
              <a:t>&gt; Qcalibre –lvs -64 –spice layput.spi –hier –turbo_all –auto T18_LVS_CB.rule</a:t>
            </a:r>
          </a:p>
          <a:p>
            <a:r>
              <a:rPr lang="zh-TW" altLang="en-US" sz="1200" dirty="0"/>
              <a:t>在</a:t>
            </a:r>
            <a:r>
              <a:rPr lang="en-US" altLang="zh-TW" sz="1200" dirty="0"/>
              <a:t>LVS_result</a:t>
            </a:r>
            <a:r>
              <a:rPr lang="zh-TW" altLang="en-US" sz="1200" dirty="0"/>
              <a:t>內查看</a:t>
            </a:r>
            <a:r>
              <a:rPr lang="en-US" altLang="zh-TW" sz="1200" dirty="0">
                <a:solidFill>
                  <a:srgbClr val="FF0000"/>
                </a:solidFill>
              </a:rPr>
              <a:t>lvs.rep</a:t>
            </a:r>
            <a:r>
              <a:rPr lang="zh-TW" altLang="en-US" sz="1200" dirty="0"/>
              <a:t>檔 確認</a:t>
            </a:r>
            <a:r>
              <a:rPr lang="en-US" altLang="zh-TW" sz="1200" dirty="0"/>
              <a:t>correct</a:t>
            </a:r>
            <a:r>
              <a:rPr lang="zh-TW" altLang="en-US" sz="1200" dirty="0"/>
              <a:t> </a:t>
            </a:r>
            <a:r>
              <a:rPr lang="en-US" altLang="zh-TW" sz="1200" dirty="0"/>
              <a:t>(</a:t>
            </a:r>
            <a:r>
              <a:rPr lang="zh-TW" altLang="en-US" sz="1200" dirty="0"/>
              <a:t>將上傳至</a:t>
            </a:r>
            <a:r>
              <a:rPr lang="en-US" altLang="zh-TW" sz="1200" dirty="0"/>
              <a:t>TSRI)</a:t>
            </a:r>
            <a:endParaRPr lang="zh-TW" altLang="en-US" sz="1200" dirty="0"/>
          </a:p>
        </p:txBody>
      </p:sp>
      <p:graphicFrame>
        <p:nvGraphicFramePr>
          <p:cNvPr id="20" name="表格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9011499"/>
              </p:ext>
            </p:extLst>
          </p:nvPr>
        </p:nvGraphicFramePr>
        <p:xfrm>
          <a:off x="7481455" y="560381"/>
          <a:ext cx="2940594" cy="2230443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940594">
                  <a:extLst>
                    <a:ext uri="{9D8B030D-6E8A-4147-A177-3AD203B41FA5}">
                      <a16:colId xmlns:a16="http://schemas.microsoft.com/office/drawing/2014/main" val="1554799458"/>
                    </a:ext>
                  </a:extLst>
                </a:gridCol>
              </a:tblGrid>
              <a:tr h="407679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修改</a:t>
                      </a:r>
                      <a:r>
                        <a:rPr lang="en-US" altLang="zh-TW" dirty="0"/>
                        <a:t>T18_LVS_CB.rule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5296843"/>
                  </a:ext>
                </a:extLst>
              </a:tr>
              <a:tr h="1822764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180311"/>
                  </a:ext>
                </a:extLst>
              </a:tr>
            </a:tbl>
          </a:graphicData>
        </a:graphic>
      </p:graphicFrame>
      <p:sp>
        <p:nvSpPr>
          <p:cNvPr id="21" name="文字方塊 20"/>
          <p:cNvSpPr txBox="1"/>
          <p:nvPr/>
        </p:nvSpPr>
        <p:spPr>
          <a:xfrm>
            <a:off x="8951752" y="4160865"/>
            <a:ext cx="2952866" cy="1569660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TW" altLang="en-US" sz="1200" dirty="0">
                <a:solidFill>
                  <a:schemeClr val="tx1"/>
                </a:solidFill>
              </a:rPr>
              <a:t>請確認資料夾底下有這些檔案，沒有的話</a:t>
            </a:r>
            <a:endParaRPr lang="en-US" altLang="zh-TW" sz="1200" dirty="0">
              <a:solidFill>
                <a:schemeClr val="tx1"/>
              </a:solidFill>
            </a:endParaRPr>
          </a:p>
          <a:p>
            <a:r>
              <a:rPr lang="zh-TW" altLang="en-US" sz="1200" dirty="0">
                <a:solidFill>
                  <a:schemeClr val="tx1"/>
                </a:solidFill>
              </a:rPr>
              <a:t>請至學長姊的資料夾</a:t>
            </a:r>
            <a:r>
              <a:rPr lang="en-US" altLang="zh-TW" sz="1200" dirty="0">
                <a:solidFill>
                  <a:schemeClr val="tx1"/>
                </a:solidFill>
              </a:rPr>
              <a:t>copy:</a:t>
            </a:r>
          </a:p>
          <a:p>
            <a:r>
              <a:rPr lang="en-US" altLang="zh-TW" sz="1200" dirty="0">
                <a:solidFill>
                  <a:schemeClr val="tx1"/>
                </a:solidFill>
              </a:rPr>
              <a:t>tsmc18_lvs.v</a:t>
            </a:r>
          </a:p>
          <a:p>
            <a:r>
              <a:rPr lang="en-US" altLang="zh-TW" sz="1200" dirty="0">
                <a:solidFill>
                  <a:schemeClr val="tx1"/>
                </a:solidFill>
              </a:rPr>
              <a:t>tpz973gv_lvs.v</a:t>
            </a:r>
          </a:p>
          <a:p>
            <a:r>
              <a:rPr lang="en-US" altLang="zh-TW" sz="1200" dirty="0">
                <a:solidFill>
                  <a:schemeClr val="tx1"/>
                </a:solidFill>
              </a:rPr>
              <a:t>tpb973gv_lvs.v</a:t>
            </a:r>
          </a:p>
          <a:p>
            <a:r>
              <a:rPr lang="en-US" altLang="zh-TW" sz="1200" dirty="0">
                <a:solidFill>
                  <a:schemeClr val="tx1"/>
                </a:solidFill>
              </a:rPr>
              <a:t>tsmc18_lvs.spi</a:t>
            </a:r>
          </a:p>
          <a:p>
            <a:r>
              <a:rPr lang="en-US" altLang="zh-TW" sz="1200" dirty="0">
                <a:solidFill>
                  <a:schemeClr val="tx1"/>
                </a:solidFill>
              </a:rPr>
              <a:t>tpz973gv_lvs.spi</a:t>
            </a:r>
          </a:p>
          <a:p>
            <a:r>
              <a:rPr lang="en-US" altLang="zh-TW" sz="1200" dirty="0">
                <a:solidFill>
                  <a:schemeClr val="tx1"/>
                </a:solidFill>
              </a:rPr>
              <a:t>tpb973gv_lvs.spi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22" name="向右箭號 21"/>
          <p:cNvSpPr/>
          <p:nvPr/>
        </p:nvSpPr>
        <p:spPr>
          <a:xfrm>
            <a:off x="7748952" y="4734724"/>
            <a:ext cx="1184165" cy="319122"/>
          </a:xfrm>
          <a:prstGeom prst="rightArrow">
            <a:avLst>
              <a:gd name="adj1" fmla="val 37246"/>
              <a:gd name="adj2" fmla="val 5000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橢圓 23"/>
          <p:cNvSpPr/>
          <p:nvPr/>
        </p:nvSpPr>
        <p:spPr>
          <a:xfrm>
            <a:off x="4344438" y="4485733"/>
            <a:ext cx="505097" cy="26738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文字方塊 24"/>
          <p:cNvSpPr txBox="1"/>
          <p:nvPr/>
        </p:nvSpPr>
        <p:spPr>
          <a:xfrm>
            <a:off x="4565166" y="4242198"/>
            <a:ext cx="11580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>
                <a:solidFill>
                  <a:srgbClr val="FF0000"/>
                </a:solidFill>
              </a:rPr>
              <a:t>ICC</a:t>
            </a:r>
            <a:r>
              <a:rPr lang="zh-TW" altLang="en-US" sz="1200" dirty="0">
                <a:solidFill>
                  <a:srgbClr val="FF0000"/>
                </a:solidFill>
              </a:rPr>
              <a:t>跑完的</a:t>
            </a:r>
            <a:r>
              <a:rPr lang="en-US" altLang="zh-TW" sz="1200" dirty="0">
                <a:solidFill>
                  <a:srgbClr val="FF0000"/>
                </a:solidFill>
              </a:rPr>
              <a:t>.v</a:t>
            </a:r>
            <a:r>
              <a:rPr lang="zh-TW" altLang="en-US" sz="1200" dirty="0">
                <a:solidFill>
                  <a:srgbClr val="FF0000"/>
                </a:solidFill>
              </a:rPr>
              <a:t>檔</a:t>
            </a:r>
          </a:p>
        </p:txBody>
      </p:sp>
      <p:sp>
        <p:nvSpPr>
          <p:cNvPr id="26" name="文字方塊 25"/>
          <p:cNvSpPr txBox="1"/>
          <p:nvPr/>
        </p:nvSpPr>
        <p:spPr>
          <a:xfrm>
            <a:off x="5675949" y="5222329"/>
            <a:ext cx="2073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>
                <a:solidFill>
                  <a:srgbClr val="FF0000"/>
                </a:solidFill>
              </a:rPr>
              <a:t>-o</a:t>
            </a:r>
            <a:r>
              <a:rPr lang="zh-TW" altLang="en-US" sz="1200" dirty="0">
                <a:solidFill>
                  <a:srgbClr val="FF0000"/>
                </a:solidFill>
              </a:rPr>
              <a:t>表示要</a:t>
            </a:r>
            <a:r>
              <a:rPr lang="en-US" altLang="zh-TW" sz="1200" dirty="0">
                <a:solidFill>
                  <a:srgbClr val="FF0000"/>
                </a:solidFill>
              </a:rPr>
              <a:t>output</a:t>
            </a:r>
            <a:r>
              <a:rPr lang="zh-TW" altLang="en-US" sz="1200" dirty="0">
                <a:solidFill>
                  <a:srgbClr val="FF0000"/>
                </a:solidFill>
              </a:rPr>
              <a:t>的檔案名稱</a:t>
            </a:r>
            <a:endParaRPr lang="en-US" altLang="zh-TW" sz="1200" dirty="0">
              <a:solidFill>
                <a:srgbClr val="FF0000"/>
              </a:solidFill>
            </a:endParaRPr>
          </a:p>
        </p:txBody>
      </p:sp>
      <p:sp>
        <p:nvSpPr>
          <p:cNvPr id="28" name="橢圓 27"/>
          <p:cNvSpPr/>
          <p:nvPr/>
        </p:nvSpPr>
        <p:spPr>
          <a:xfrm>
            <a:off x="4643519" y="5094269"/>
            <a:ext cx="1175657" cy="26049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32" name="群組 31"/>
          <p:cNvGrpSpPr/>
          <p:nvPr/>
        </p:nvGrpSpPr>
        <p:grpSpPr>
          <a:xfrm>
            <a:off x="7621084" y="1048287"/>
            <a:ext cx="4296767" cy="1843643"/>
            <a:chOff x="8110877" y="1265267"/>
            <a:chExt cx="4296767" cy="1843643"/>
          </a:xfrm>
        </p:grpSpPr>
        <p:pic>
          <p:nvPicPr>
            <p:cNvPr id="17" name="圖片 16"/>
            <p:cNvPicPr>
              <a:picLocks noChangeAspect="1"/>
            </p:cNvPicPr>
            <p:nvPr/>
          </p:nvPicPr>
          <p:blipFill rotWithShape="1">
            <a:blip r:embed="rId2"/>
            <a:srcRect b="8477"/>
            <a:stretch/>
          </p:blipFill>
          <p:spPr>
            <a:xfrm>
              <a:off x="8110877" y="1265267"/>
              <a:ext cx="2687458" cy="164213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7" name="橢圓 26"/>
            <p:cNvSpPr/>
            <p:nvPr/>
          </p:nvSpPr>
          <p:spPr>
            <a:xfrm>
              <a:off x="9441545" y="1378858"/>
              <a:ext cx="1307182" cy="307075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9" name="橢圓 28"/>
            <p:cNvSpPr/>
            <p:nvPr/>
          </p:nvSpPr>
          <p:spPr>
            <a:xfrm>
              <a:off x="9429744" y="2313877"/>
              <a:ext cx="1238256" cy="27257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0" name="文字方塊 29"/>
            <p:cNvSpPr txBox="1"/>
            <p:nvPr/>
          </p:nvSpPr>
          <p:spPr>
            <a:xfrm>
              <a:off x="9898294" y="2831911"/>
              <a:ext cx="2058577" cy="276999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zh-TW" altLang="en-US" sz="1200" dirty="0">
                  <a:solidFill>
                    <a:srgbClr val="FF0000"/>
                  </a:solidFill>
                </a:rPr>
                <a:t>剛剛</a:t>
              </a:r>
              <a:r>
                <a:rPr lang="en-US" altLang="zh-TW" sz="1200" dirty="0">
                  <a:solidFill>
                    <a:srgbClr val="FF0000"/>
                  </a:solidFill>
                </a:rPr>
                <a:t>Rv2lvs</a:t>
              </a:r>
              <a:r>
                <a:rPr lang="zh-TW" altLang="en-US" sz="1200" dirty="0">
                  <a:solidFill>
                    <a:srgbClr val="FF0000"/>
                  </a:solidFill>
                </a:rPr>
                <a:t>的</a:t>
              </a:r>
              <a:r>
                <a:rPr lang="en-US" altLang="zh-TW" sz="1200" dirty="0">
                  <a:solidFill>
                    <a:srgbClr val="FF0000"/>
                  </a:solidFill>
                </a:rPr>
                <a:t>output</a:t>
              </a:r>
              <a:r>
                <a:rPr lang="zh-TW" altLang="en-US" sz="1200" dirty="0">
                  <a:solidFill>
                    <a:srgbClr val="FF0000"/>
                  </a:solidFill>
                </a:rPr>
                <a:t>檔名稱</a:t>
              </a:r>
            </a:p>
          </p:txBody>
        </p:sp>
        <p:sp>
          <p:nvSpPr>
            <p:cNvPr id="31" name="文字方塊 30"/>
            <p:cNvSpPr txBox="1"/>
            <p:nvPr/>
          </p:nvSpPr>
          <p:spPr>
            <a:xfrm>
              <a:off x="10251861" y="1737148"/>
              <a:ext cx="2155783" cy="276999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altLang="zh-TW" sz="1200" dirty="0">
                  <a:solidFill>
                    <a:srgbClr val="FF0000"/>
                  </a:solidFill>
                </a:rPr>
                <a:t>add bounding pad</a:t>
              </a:r>
              <a:r>
                <a:rPr lang="zh-TW" altLang="en-US" sz="1200" dirty="0">
                  <a:solidFill>
                    <a:srgbClr val="FF0000"/>
                  </a:solidFill>
                </a:rPr>
                <a:t>完的</a:t>
              </a:r>
              <a:r>
                <a:rPr lang="en-US" altLang="zh-TW" sz="1200" dirty="0">
                  <a:solidFill>
                    <a:srgbClr val="FF0000"/>
                  </a:solidFill>
                </a:rPr>
                <a:t>GDS</a:t>
              </a:r>
              <a:endParaRPr lang="zh-TW" altLang="en-US" sz="1200" dirty="0">
                <a:solidFill>
                  <a:srgbClr val="FF0000"/>
                </a:solidFill>
              </a:endParaRPr>
            </a:p>
          </p:txBody>
        </p:sp>
      </p:grp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7A5AD-5AEC-42D0-A3BE-F46B40576360}" type="slidenum">
              <a:rPr lang="en-US" altLang="zh-TW" smtClean="0"/>
              <a:t>47</a:t>
            </a:fld>
            <a:endParaRPr lang="zh-TW" altLang="en-US"/>
          </a:p>
        </p:txBody>
      </p:sp>
      <p:sp>
        <p:nvSpPr>
          <p:cNvPr id="55" name="矩形 54"/>
          <p:cNvSpPr/>
          <p:nvPr/>
        </p:nvSpPr>
        <p:spPr>
          <a:xfrm>
            <a:off x="587988" y="1376820"/>
            <a:ext cx="1490346" cy="3091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RTL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587988" y="1933629"/>
            <a:ext cx="1490346" cy="3091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DC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587988" y="2490438"/>
            <a:ext cx="1490346" cy="3091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ICC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587988" y="3047246"/>
            <a:ext cx="1490346" cy="93248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Add Bounding Pad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593514" y="4227423"/>
            <a:ext cx="1490346" cy="309154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LVS</a:t>
            </a:r>
            <a:endParaRPr lang="zh-TW" altLang="en-US" dirty="0">
              <a:solidFill>
                <a:schemeClr val="tx1"/>
              </a:solidFill>
            </a:endParaRPr>
          </a:p>
        </p:txBody>
      </p:sp>
      <p:cxnSp>
        <p:nvCxnSpPr>
          <p:cNvPr id="60" name="直線單箭頭接點 59"/>
          <p:cNvCxnSpPr>
            <a:endCxn id="56" idx="0"/>
          </p:cNvCxnSpPr>
          <p:nvPr/>
        </p:nvCxnSpPr>
        <p:spPr>
          <a:xfrm flipH="1">
            <a:off x="1333161" y="1685933"/>
            <a:ext cx="1842" cy="24769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直線單箭頭接點 60"/>
          <p:cNvCxnSpPr/>
          <p:nvPr/>
        </p:nvCxnSpPr>
        <p:spPr>
          <a:xfrm flipH="1">
            <a:off x="1331319" y="2242742"/>
            <a:ext cx="1842" cy="24769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直線單箭頭接點 61"/>
          <p:cNvCxnSpPr/>
          <p:nvPr/>
        </p:nvCxnSpPr>
        <p:spPr>
          <a:xfrm flipH="1">
            <a:off x="1329477" y="2799551"/>
            <a:ext cx="1842" cy="24769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直線單箭頭接點 62"/>
          <p:cNvCxnSpPr/>
          <p:nvPr/>
        </p:nvCxnSpPr>
        <p:spPr>
          <a:xfrm flipH="1">
            <a:off x="1333161" y="3979727"/>
            <a:ext cx="1842" cy="24769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矩形 63"/>
          <p:cNvSpPr/>
          <p:nvPr/>
        </p:nvSpPr>
        <p:spPr>
          <a:xfrm>
            <a:off x="587988" y="4784231"/>
            <a:ext cx="1495872" cy="53305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Qserver</a:t>
            </a:r>
          </a:p>
          <a:p>
            <a:pPr algn="ctr"/>
            <a:r>
              <a:rPr lang="en-US" altLang="zh-TW" dirty="0">
                <a:solidFill>
                  <a:schemeClr val="tx1"/>
                </a:solidFill>
              </a:rPr>
              <a:t>DRC</a:t>
            </a:r>
            <a:endParaRPr lang="zh-TW" altLang="en-US" dirty="0">
              <a:solidFill>
                <a:schemeClr val="tx1"/>
              </a:solidFill>
            </a:endParaRPr>
          </a:p>
        </p:txBody>
      </p:sp>
      <p:cxnSp>
        <p:nvCxnSpPr>
          <p:cNvPr id="65" name="直線單箭頭接點 64"/>
          <p:cNvCxnSpPr/>
          <p:nvPr/>
        </p:nvCxnSpPr>
        <p:spPr>
          <a:xfrm flipH="1">
            <a:off x="1327635" y="4536536"/>
            <a:ext cx="1842" cy="24769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4966" y="3246947"/>
            <a:ext cx="4910495" cy="85068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9300201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74946" y="406678"/>
            <a:ext cx="9023689" cy="696687"/>
          </a:xfrm>
        </p:spPr>
        <p:txBody>
          <a:bodyPr/>
          <a:lstStyle/>
          <a:p>
            <a:r>
              <a:rPr lang="en-US" altLang="zh-TW" dirty="0"/>
              <a:t>Qentry DRC – </a:t>
            </a:r>
            <a:r>
              <a:rPr lang="zh-TW" altLang="en-US" dirty="0"/>
              <a:t>真</a:t>
            </a:r>
            <a:r>
              <a:rPr lang="en-US" altLang="zh-TW" dirty="0"/>
              <a:t>layout DRC</a:t>
            </a:r>
            <a:endParaRPr lang="zh-TW" altLang="en-US" dirty="0"/>
          </a:p>
        </p:txBody>
      </p:sp>
      <p:sp>
        <p:nvSpPr>
          <p:cNvPr id="10" name="內容版面配置區 9"/>
          <p:cNvSpPr>
            <a:spLocks noGrp="1"/>
          </p:cNvSpPr>
          <p:nvPr>
            <p:ph idx="1"/>
          </p:nvPr>
        </p:nvSpPr>
        <p:spPr>
          <a:xfrm>
            <a:off x="2420983" y="1376820"/>
            <a:ext cx="8338753" cy="5219289"/>
          </a:xfrm>
        </p:spPr>
        <p:txBody>
          <a:bodyPr>
            <a:normAutofit/>
          </a:bodyPr>
          <a:lstStyle/>
          <a:p>
            <a:r>
              <a:rPr lang="zh-TW" altLang="en-US" dirty="0"/>
              <a:t>由於製程</a:t>
            </a:r>
            <a:r>
              <a:rPr lang="en-US" altLang="zh-TW" dirty="0"/>
              <a:t>layout</a:t>
            </a:r>
            <a:r>
              <a:rPr lang="zh-TW" altLang="en-US" dirty="0"/>
              <a:t>不公開，</a:t>
            </a:r>
            <a:r>
              <a:rPr lang="en-US" altLang="zh-TW" dirty="0"/>
              <a:t>CBDK</a:t>
            </a:r>
            <a:r>
              <a:rPr lang="zh-TW" altLang="en-US" dirty="0"/>
              <a:t>的</a:t>
            </a:r>
            <a:r>
              <a:rPr lang="en-US" altLang="zh-TW" dirty="0"/>
              <a:t>layout</a:t>
            </a:r>
            <a:r>
              <a:rPr lang="zh-TW" altLang="en-US" dirty="0"/>
              <a:t>都只有</a:t>
            </a:r>
            <a:r>
              <a:rPr lang="en-US" altLang="zh-TW" dirty="0"/>
              <a:t>m1 layer</a:t>
            </a:r>
            <a:r>
              <a:rPr lang="zh-TW" altLang="en-US" dirty="0"/>
              <a:t>以上</a:t>
            </a:r>
            <a:r>
              <a:rPr lang="en-US" altLang="zh-TW" dirty="0"/>
              <a:t>(Phantom)</a:t>
            </a:r>
          </a:p>
          <a:p>
            <a:pPr marL="0" indent="0">
              <a:buNone/>
            </a:pPr>
            <a:r>
              <a:rPr lang="zh-TW" altLang="en-US" dirty="0"/>
              <a:t>    ，故必須上傳至</a:t>
            </a:r>
            <a:r>
              <a:rPr lang="en-US" altLang="zh-TW" dirty="0"/>
              <a:t>Qserver</a:t>
            </a:r>
            <a:r>
              <a:rPr lang="zh-TW" altLang="en-US" dirty="0"/>
              <a:t>換成完整</a:t>
            </a:r>
            <a:r>
              <a:rPr lang="en-US" altLang="zh-TW" dirty="0"/>
              <a:t>layout</a:t>
            </a:r>
            <a:r>
              <a:rPr lang="zh-TW" altLang="en-US" dirty="0"/>
              <a:t>跑</a:t>
            </a:r>
            <a:r>
              <a:rPr lang="en-US" altLang="zh-TW" dirty="0"/>
              <a:t>DRC</a:t>
            </a:r>
            <a:r>
              <a:rPr lang="zh-TW" altLang="en-US" dirty="0"/>
              <a:t> </a:t>
            </a:r>
            <a:r>
              <a:rPr lang="en-US" altLang="zh-TW" dirty="0"/>
              <a:t>verification.</a:t>
            </a:r>
          </a:p>
          <a:p>
            <a:r>
              <a:rPr lang="en-US" altLang="zh-TW" dirty="0"/>
              <a:t>&gt; cd ~/verify</a:t>
            </a:r>
          </a:p>
          <a:p>
            <a:r>
              <a:rPr lang="en-US" altLang="zh-TW" dirty="0"/>
              <a:t>&gt; mkdir drc</a:t>
            </a:r>
          </a:p>
          <a:p>
            <a:r>
              <a:rPr lang="en-US" altLang="zh-TW" dirty="0"/>
              <a:t>&gt; cd drc</a:t>
            </a:r>
          </a:p>
          <a:p>
            <a:r>
              <a:rPr lang="en-US" altLang="zh-TW" dirty="0"/>
              <a:t>&gt; cp your_path/*_merge.gds . </a:t>
            </a:r>
            <a:r>
              <a:rPr lang="zh-TW" altLang="en-US" dirty="0"/>
              <a:t>將</a:t>
            </a:r>
            <a:r>
              <a:rPr lang="en-US" altLang="zh-TW" dirty="0"/>
              <a:t>tape out</a:t>
            </a:r>
            <a:r>
              <a:rPr lang="zh-TW" altLang="en-US" dirty="0"/>
              <a:t>的</a:t>
            </a:r>
            <a:r>
              <a:rPr lang="en-US" altLang="zh-TW" dirty="0"/>
              <a:t>GDS</a:t>
            </a:r>
            <a:r>
              <a:rPr lang="zh-TW" altLang="en-US" dirty="0"/>
              <a:t>檔複製過來</a:t>
            </a:r>
            <a:endParaRPr lang="en-US" altLang="zh-TW" dirty="0"/>
          </a:p>
          <a:p>
            <a:r>
              <a:rPr lang="en-US" altLang="zh-TW" dirty="0"/>
              <a:t>&gt; Qentry –M</a:t>
            </a:r>
            <a:r>
              <a:rPr lang="zh-TW" altLang="en-US" dirty="0"/>
              <a:t> </a:t>
            </a:r>
            <a:r>
              <a:rPr lang="en-US" altLang="zh-TW"/>
              <a:t>DRC </a:t>
            </a:r>
            <a:r>
              <a:rPr lang="en-US" altLang="zh-TW" dirty="0"/>
              <a:t>–tech TSMC18 –f *_merge.gds –c TSMC18 –i TSMC18 \</a:t>
            </a:r>
          </a:p>
          <a:p>
            <a:pPr marL="0" indent="0">
              <a:buNone/>
            </a:pPr>
            <a:r>
              <a:rPr lang="zh-TW" altLang="en-US" dirty="0"/>
              <a:t>         </a:t>
            </a:r>
            <a:r>
              <a:rPr lang="en-US" altLang="zh-TW" dirty="0"/>
              <a:t>–addTagCell –addDummyCell</a:t>
            </a:r>
          </a:p>
          <a:p>
            <a:pPr marL="0" indent="0">
              <a:buNone/>
            </a:pPr>
            <a:endParaRPr lang="en-US" altLang="zh-TW" dirty="0"/>
          </a:p>
          <a:p>
            <a:r>
              <a:rPr lang="en-US" altLang="zh-TW" dirty="0"/>
              <a:t>&gt; showq</a:t>
            </a:r>
          </a:p>
          <a:p>
            <a:pPr marL="0" indent="0">
              <a:buNone/>
            </a:pPr>
            <a:endParaRPr lang="en-US" altLang="zh-TW" dirty="0"/>
          </a:p>
          <a:p>
            <a:r>
              <a:rPr lang="zh-TW" altLang="en-US" dirty="0"/>
              <a:t>直到你的帳號消失，表示完成。</a:t>
            </a:r>
            <a:endParaRPr lang="en-US" altLang="zh-TW" dirty="0"/>
          </a:p>
          <a:p>
            <a:r>
              <a:rPr lang="zh-TW" altLang="en-US" dirty="0"/>
              <a:t>將</a:t>
            </a:r>
            <a:r>
              <a:rPr lang="en-US" altLang="zh-TW" dirty="0"/>
              <a:t>DRC_result</a:t>
            </a:r>
            <a:r>
              <a:rPr lang="zh-TW" altLang="en-US" dirty="0"/>
              <a:t>底下含</a:t>
            </a:r>
            <a:r>
              <a:rPr lang="en-US" altLang="zh-TW" dirty="0"/>
              <a:t>DRC.db</a:t>
            </a:r>
            <a:r>
              <a:rPr lang="zh-TW" altLang="en-US" dirty="0"/>
              <a:t>檔先</a:t>
            </a:r>
            <a:r>
              <a:rPr lang="en-US" altLang="zh-TW" dirty="0"/>
              <a:t>copy</a:t>
            </a:r>
            <a:r>
              <a:rPr lang="zh-TW" altLang="en-US" dirty="0"/>
              <a:t>進自己的目錄下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5760" y="5317600"/>
            <a:ext cx="7043965" cy="373045"/>
          </a:xfrm>
          <a:prstGeom prst="rect">
            <a:avLst/>
          </a:prstGeom>
        </p:spPr>
      </p:pic>
      <p:sp>
        <p:nvSpPr>
          <p:cNvPr id="13" name="文字方塊 12"/>
          <p:cNvSpPr txBox="1"/>
          <p:nvPr/>
        </p:nvSpPr>
        <p:spPr>
          <a:xfrm>
            <a:off x="6367742" y="4278420"/>
            <a:ext cx="2733441" cy="83099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TW" sz="1200" dirty="0">
                <a:solidFill>
                  <a:srgbClr val="FF0000"/>
                </a:solidFill>
              </a:rPr>
              <a:t>addTagCell:</a:t>
            </a:r>
          </a:p>
          <a:p>
            <a:r>
              <a:rPr lang="zh-TW" altLang="en-US" sz="1200" dirty="0">
                <a:solidFill>
                  <a:srgbClr val="FF0000"/>
                </a:solidFill>
              </a:rPr>
              <a:t>晶片左下角的記號，辨認晶片方向</a:t>
            </a:r>
            <a:endParaRPr lang="en-US" altLang="zh-TW" sz="1200" dirty="0">
              <a:solidFill>
                <a:srgbClr val="FF0000"/>
              </a:solidFill>
            </a:endParaRPr>
          </a:p>
          <a:p>
            <a:r>
              <a:rPr lang="en-US" altLang="zh-TW" sz="1200" dirty="0">
                <a:solidFill>
                  <a:srgbClr val="FF0000"/>
                </a:solidFill>
              </a:rPr>
              <a:t>addDummyCell</a:t>
            </a:r>
            <a:r>
              <a:rPr lang="zh-TW" altLang="en-US" sz="1200" dirty="0">
                <a:solidFill>
                  <a:srgbClr val="FF0000"/>
                </a:solidFill>
              </a:rPr>
              <a:t> </a:t>
            </a:r>
            <a:r>
              <a:rPr lang="en-US" altLang="zh-TW" sz="1200" dirty="0">
                <a:solidFill>
                  <a:srgbClr val="FF0000"/>
                </a:solidFill>
              </a:rPr>
              <a:t>:</a:t>
            </a:r>
            <a:r>
              <a:rPr lang="zh-TW" altLang="en-US" sz="1200" dirty="0">
                <a:solidFill>
                  <a:srgbClr val="FF0000"/>
                </a:solidFill>
              </a:rPr>
              <a:t> </a:t>
            </a:r>
            <a:r>
              <a:rPr lang="en-US" altLang="zh-TW" sz="1200" dirty="0">
                <a:solidFill>
                  <a:srgbClr val="FF0000"/>
                </a:solidFill>
              </a:rPr>
              <a:t>(U18</a:t>
            </a:r>
            <a:r>
              <a:rPr lang="zh-TW" altLang="en-US" sz="1200" dirty="0">
                <a:solidFill>
                  <a:srgbClr val="FF0000"/>
                </a:solidFill>
              </a:rPr>
              <a:t>不加</a:t>
            </a:r>
            <a:r>
              <a:rPr lang="en-US" altLang="zh-TW" sz="1200" dirty="0">
                <a:solidFill>
                  <a:srgbClr val="FF0000"/>
                </a:solidFill>
              </a:rPr>
              <a:t>)</a:t>
            </a:r>
          </a:p>
          <a:p>
            <a:r>
              <a:rPr lang="zh-TW" altLang="en-US" sz="1200" dirty="0">
                <a:solidFill>
                  <a:srgbClr val="FF0000"/>
                </a:solidFill>
              </a:rPr>
              <a:t>加入</a:t>
            </a:r>
            <a:r>
              <a:rPr lang="en-US" altLang="zh-TW" sz="1200" dirty="0">
                <a:solidFill>
                  <a:srgbClr val="FF0000"/>
                </a:solidFill>
              </a:rPr>
              <a:t>dummy cells</a:t>
            </a:r>
            <a:r>
              <a:rPr lang="zh-TW" altLang="en-US" sz="1200" dirty="0">
                <a:solidFill>
                  <a:srgbClr val="FF0000"/>
                </a:solidFill>
              </a:rPr>
              <a:t>，均勻</a:t>
            </a:r>
            <a:r>
              <a:rPr lang="en-US" altLang="zh-TW" sz="1200" dirty="0">
                <a:solidFill>
                  <a:srgbClr val="FF0000"/>
                </a:solidFill>
              </a:rPr>
              <a:t>chip density</a:t>
            </a:r>
          </a:p>
        </p:txBody>
      </p:sp>
      <p:sp>
        <p:nvSpPr>
          <p:cNvPr id="17" name="投影片編號版面配置區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7A5AD-5AEC-42D0-A3BE-F46B40576360}" type="slidenum">
              <a:rPr lang="en-US" altLang="zh-TW" smtClean="0"/>
              <a:t>48</a:t>
            </a:fld>
            <a:endParaRPr lang="zh-TW" altLang="en-US"/>
          </a:p>
        </p:txBody>
      </p:sp>
      <p:sp>
        <p:nvSpPr>
          <p:cNvPr id="20" name="矩形 19"/>
          <p:cNvSpPr/>
          <p:nvPr/>
        </p:nvSpPr>
        <p:spPr>
          <a:xfrm>
            <a:off x="587988" y="1376820"/>
            <a:ext cx="1490346" cy="3091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RTL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587988" y="1933629"/>
            <a:ext cx="1490346" cy="3091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DC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587988" y="2490438"/>
            <a:ext cx="1490346" cy="3091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ICC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587988" y="3047246"/>
            <a:ext cx="1490346" cy="93248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Add Bounding Pad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593514" y="4227423"/>
            <a:ext cx="1490346" cy="3091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LVS</a:t>
            </a:r>
            <a:endParaRPr lang="zh-TW" altLang="en-US" dirty="0">
              <a:solidFill>
                <a:schemeClr val="tx1"/>
              </a:solidFill>
            </a:endParaRPr>
          </a:p>
        </p:txBody>
      </p:sp>
      <p:cxnSp>
        <p:nvCxnSpPr>
          <p:cNvPr id="25" name="直線單箭頭接點 24"/>
          <p:cNvCxnSpPr>
            <a:endCxn id="21" idx="0"/>
          </p:cNvCxnSpPr>
          <p:nvPr/>
        </p:nvCxnSpPr>
        <p:spPr>
          <a:xfrm flipH="1">
            <a:off x="1333161" y="1685933"/>
            <a:ext cx="1842" cy="24769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直線單箭頭接點 25"/>
          <p:cNvCxnSpPr/>
          <p:nvPr/>
        </p:nvCxnSpPr>
        <p:spPr>
          <a:xfrm flipH="1">
            <a:off x="1331319" y="2242742"/>
            <a:ext cx="1842" cy="24769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直線單箭頭接點 26"/>
          <p:cNvCxnSpPr/>
          <p:nvPr/>
        </p:nvCxnSpPr>
        <p:spPr>
          <a:xfrm flipH="1">
            <a:off x="1329477" y="2799551"/>
            <a:ext cx="1842" cy="24769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直線單箭頭接點 27"/>
          <p:cNvCxnSpPr/>
          <p:nvPr/>
        </p:nvCxnSpPr>
        <p:spPr>
          <a:xfrm flipH="1">
            <a:off x="1333161" y="3979727"/>
            <a:ext cx="1842" cy="24769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矩形 28"/>
          <p:cNvSpPr/>
          <p:nvPr/>
        </p:nvSpPr>
        <p:spPr>
          <a:xfrm>
            <a:off x="587988" y="4784231"/>
            <a:ext cx="1495872" cy="53305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Qserver</a:t>
            </a:r>
          </a:p>
          <a:p>
            <a:pPr algn="ctr"/>
            <a:r>
              <a:rPr lang="en-US" altLang="zh-TW" dirty="0">
                <a:solidFill>
                  <a:schemeClr val="tx1"/>
                </a:solidFill>
              </a:rPr>
              <a:t>DRC</a:t>
            </a:r>
            <a:endParaRPr lang="zh-TW" altLang="en-US" dirty="0">
              <a:solidFill>
                <a:schemeClr val="tx1"/>
              </a:solidFill>
            </a:endParaRPr>
          </a:p>
        </p:txBody>
      </p:sp>
      <p:cxnSp>
        <p:nvCxnSpPr>
          <p:cNvPr id="30" name="直線單箭頭接點 29"/>
          <p:cNvCxnSpPr/>
          <p:nvPr/>
        </p:nvCxnSpPr>
        <p:spPr>
          <a:xfrm flipH="1">
            <a:off x="1327635" y="4536536"/>
            <a:ext cx="1842" cy="24769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041129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74946" y="406678"/>
            <a:ext cx="9023689" cy="696687"/>
          </a:xfrm>
        </p:spPr>
        <p:txBody>
          <a:bodyPr/>
          <a:lstStyle/>
          <a:p>
            <a:r>
              <a:rPr lang="en-US" altLang="zh-TW" dirty="0"/>
              <a:t>DRC</a:t>
            </a:r>
            <a:r>
              <a:rPr lang="zh-TW" altLang="en-US" dirty="0"/>
              <a:t> </a:t>
            </a:r>
          </a:p>
        </p:txBody>
      </p:sp>
      <p:sp>
        <p:nvSpPr>
          <p:cNvPr id="10" name="內容版面配置區 9"/>
          <p:cNvSpPr>
            <a:spLocks noGrp="1"/>
          </p:cNvSpPr>
          <p:nvPr>
            <p:ph idx="1"/>
          </p:nvPr>
        </p:nvSpPr>
        <p:spPr>
          <a:xfrm>
            <a:off x="2420983" y="1376820"/>
            <a:ext cx="6855435" cy="4664543"/>
          </a:xfrm>
        </p:spPr>
        <p:txBody>
          <a:bodyPr/>
          <a:lstStyle/>
          <a:p>
            <a:r>
              <a:rPr lang="en-US" altLang="zh-TW" dirty="0"/>
              <a:t>&gt;Rlaker</a:t>
            </a:r>
          </a:p>
          <a:p>
            <a:r>
              <a:rPr lang="en-US" altLang="zh-TW" dirty="0"/>
              <a:t>(GUI)</a:t>
            </a:r>
            <a:r>
              <a:rPr lang="zh-TW" altLang="en-US" dirty="0"/>
              <a:t> </a:t>
            </a:r>
            <a:r>
              <a:rPr lang="en-US" altLang="zh-TW" dirty="0"/>
              <a:t>File &gt;Import &gt;stream …</a:t>
            </a:r>
          </a:p>
          <a:p>
            <a:r>
              <a:rPr lang="en-US" altLang="zh-TW" dirty="0"/>
              <a:t>(GUI) Open&gt; … </a:t>
            </a:r>
            <a:r>
              <a:rPr lang="zh-TW" altLang="en-US" dirty="0"/>
              <a:t>選你的</a:t>
            </a:r>
            <a:r>
              <a:rPr lang="en-US" altLang="zh-TW" dirty="0"/>
              <a:t>layout</a:t>
            </a:r>
          </a:p>
          <a:p>
            <a:r>
              <a:rPr lang="en-US" altLang="zh-TW" dirty="0"/>
              <a:t>(GUI) Verify &gt;Calibre &gt;Start RVE</a:t>
            </a:r>
          </a:p>
          <a:p>
            <a:r>
              <a:rPr lang="en-US" altLang="zh-TW" dirty="0"/>
              <a:t>(GUI) </a:t>
            </a:r>
            <a:r>
              <a:rPr lang="zh-TW" altLang="en-US" dirty="0"/>
              <a:t>選</a:t>
            </a:r>
            <a:r>
              <a:rPr lang="en-US" altLang="zh-TW" dirty="0"/>
              <a:t>DRC.db</a:t>
            </a:r>
            <a:r>
              <a:rPr lang="zh-TW" altLang="en-US" dirty="0"/>
              <a:t>檔</a:t>
            </a:r>
            <a:endParaRPr lang="en-US" altLang="zh-TW" dirty="0"/>
          </a:p>
          <a:p>
            <a:r>
              <a:rPr lang="zh-TW" altLang="en-US" dirty="0"/>
              <a:t>至</a:t>
            </a:r>
            <a:r>
              <a:rPr lang="en-US" altLang="zh-TW" dirty="0"/>
              <a:t>TSRI</a:t>
            </a:r>
            <a:r>
              <a:rPr lang="zh-TW" altLang="en-US" dirty="0"/>
              <a:t>下載</a:t>
            </a:r>
            <a:r>
              <a:rPr lang="en-US" altLang="zh-TW" dirty="0">
                <a:solidFill>
                  <a:srgbClr val="FF0000"/>
                </a:solidFill>
              </a:rPr>
              <a:t>DRC</a:t>
            </a:r>
            <a:r>
              <a:rPr lang="zh-TW" altLang="en-US" dirty="0">
                <a:solidFill>
                  <a:srgbClr val="FF0000"/>
                </a:solidFill>
              </a:rPr>
              <a:t>可容許錯誤列表</a:t>
            </a:r>
            <a:r>
              <a:rPr lang="en-US" altLang="zh-TW" dirty="0"/>
              <a:t>(</a:t>
            </a:r>
            <a:r>
              <a:rPr lang="zh-TW" altLang="en-US" dirty="0"/>
              <a:t>假錯</a:t>
            </a:r>
            <a:r>
              <a:rPr lang="en-US" altLang="zh-TW" dirty="0"/>
              <a:t>list)</a:t>
            </a:r>
          </a:p>
          <a:p>
            <a:r>
              <a:rPr lang="zh-TW" altLang="en-US" dirty="0"/>
              <a:t>確認完</a:t>
            </a:r>
            <a:r>
              <a:rPr lang="en-US" altLang="zh-TW" dirty="0"/>
              <a:t>error</a:t>
            </a:r>
            <a:r>
              <a:rPr lang="zh-TW" altLang="en-US" dirty="0"/>
              <a:t>皆為可容錯，截圖。</a:t>
            </a:r>
            <a:endParaRPr lang="en-US" altLang="zh-TW" dirty="0"/>
          </a:p>
          <a:p>
            <a:r>
              <a:rPr lang="zh-TW" altLang="en-US" dirty="0"/>
              <a:t>上傳檔案是</a:t>
            </a:r>
            <a:r>
              <a:rPr lang="en-US" altLang="zh-TW" dirty="0"/>
              <a:t>DRC.rep</a:t>
            </a: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6076" y="3480208"/>
            <a:ext cx="4798541" cy="311006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" name="矩形 16"/>
          <p:cNvSpPr/>
          <p:nvPr/>
        </p:nvSpPr>
        <p:spPr>
          <a:xfrm>
            <a:off x="587988" y="1376820"/>
            <a:ext cx="1490346" cy="3091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RTL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587988" y="1933629"/>
            <a:ext cx="1490346" cy="3091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DC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587988" y="2490438"/>
            <a:ext cx="1490346" cy="3091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ICC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587988" y="3047246"/>
            <a:ext cx="1490346" cy="93248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Add Bounding Pad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593514" y="4227423"/>
            <a:ext cx="1490346" cy="3091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LVS</a:t>
            </a:r>
            <a:endParaRPr lang="zh-TW" altLang="en-US" dirty="0">
              <a:solidFill>
                <a:schemeClr val="tx1"/>
              </a:solidFill>
            </a:endParaRPr>
          </a:p>
        </p:txBody>
      </p:sp>
      <p:cxnSp>
        <p:nvCxnSpPr>
          <p:cNvPr id="24" name="直線單箭頭接點 23"/>
          <p:cNvCxnSpPr>
            <a:endCxn id="20" idx="0"/>
          </p:cNvCxnSpPr>
          <p:nvPr/>
        </p:nvCxnSpPr>
        <p:spPr>
          <a:xfrm flipH="1">
            <a:off x="1333161" y="1685933"/>
            <a:ext cx="1842" cy="24769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直線單箭頭接點 24"/>
          <p:cNvCxnSpPr/>
          <p:nvPr/>
        </p:nvCxnSpPr>
        <p:spPr>
          <a:xfrm flipH="1">
            <a:off x="1331319" y="2242742"/>
            <a:ext cx="1842" cy="24769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直線單箭頭接點 25"/>
          <p:cNvCxnSpPr/>
          <p:nvPr/>
        </p:nvCxnSpPr>
        <p:spPr>
          <a:xfrm flipH="1">
            <a:off x="1329477" y="2799551"/>
            <a:ext cx="1842" cy="24769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直線單箭頭接點 26"/>
          <p:cNvCxnSpPr/>
          <p:nvPr/>
        </p:nvCxnSpPr>
        <p:spPr>
          <a:xfrm flipH="1">
            <a:off x="1333161" y="3979727"/>
            <a:ext cx="1842" cy="24769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矩形 27"/>
          <p:cNvSpPr/>
          <p:nvPr/>
        </p:nvSpPr>
        <p:spPr>
          <a:xfrm>
            <a:off x="587988" y="4784231"/>
            <a:ext cx="1495872" cy="53305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Qserver</a:t>
            </a:r>
          </a:p>
          <a:p>
            <a:pPr algn="ctr"/>
            <a:r>
              <a:rPr lang="en-US" altLang="zh-TW" dirty="0">
                <a:solidFill>
                  <a:schemeClr val="tx1"/>
                </a:solidFill>
              </a:rPr>
              <a:t>DRC</a:t>
            </a:r>
            <a:endParaRPr lang="zh-TW" altLang="en-US" dirty="0">
              <a:solidFill>
                <a:schemeClr val="tx1"/>
              </a:solidFill>
            </a:endParaRPr>
          </a:p>
        </p:txBody>
      </p:sp>
      <p:cxnSp>
        <p:nvCxnSpPr>
          <p:cNvPr id="29" name="直線單箭頭接點 28"/>
          <p:cNvCxnSpPr/>
          <p:nvPr/>
        </p:nvCxnSpPr>
        <p:spPr>
          <a:xfrm flipH="1">
            <a:off x="1327635" y="4536536"/>
            <a:ext cx="1842" cy="24769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73992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77511" y="609600"/>
            <a:ext cx="8598907" cy="653143"/>
          </a:xfrm>
        </p:spPr>
        <p:txBody>
          <a:bodyPr/>
          <a:lstStyle/>
          <a:p>
            <a:r>
              <a:rPr lang="en-US" altLang="zh-TW" dirty="0"/>
              <a:t>RTL </a:t>
            </a:r>
            <a:r>
              <a:rPr lang="zh-TW" altLang="en-US" dirty="0"/>
              <a:t>不可合成 </a:t>
            </a:r>
            <a:r>
              <a:rPr lang="en-US" altLang="zh-TW" dirty="0"/>
              <a:t>(DC</a:t>
            </a:r>
            <a:r>
              <a:rPr lang="zh-TW" altLang="en-US" dirty="0"/>
              <a:t>不給過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4" name="內容版面配置區 2"/>
          <p:cNvSpPr>
            <a:spLocks noGrp="1"/>
          </p:cNvSpPr>
          <p:nvPr>
            <p:ph idx="1"/>
          </p:nvPr>
        </p:nvSpPr>
        <p:spPr>
          <a:xfrm>
            <a:off x="677511" y="1262744"/>
            <a:ext cx="8598907" cy="4778620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US" altLang="zh-TW" dirty="0"/>
              <a:t>reset</a:t>
            </a:r>
            <a:r>
              <a:rPr lang="zh-TW" altLang="en-US" dirty="0"/>
              <a:t>將所有</a:t>
            </a:r>
            <a:r>
              <a:rPr lang="en-US" altLang="zh-TW" dirty="0"/>
              <a:t>register array</a:t>
            </a:r>
            <a:r>
              <a:rPr lang="zh-TW" altLang="en-US" dirty="0"/>
              <a:t>歸零</a:t>
            </a:r>
            <a:r>
              <a:rPr lang="en-US" altLang="zh-TW" dirty="0"/>
              <a:t>(</a:t>
            </a:r>
            <a:r>
              <a:rPr lang="zh-TW" altLang="en-US" dirty="0"/>
              <a:t>用</a:t>
            </a:r>
            <a:r>
              <a:rPr lang="en-US" altLang="zh-TW" dirty="0"/>
              <a:t>for</a:t>
            </a:r>
            <a:r>
              <a:rPr lang="zh-TW" altLang="en-US" dirty="0"/>
              <a:t>即可</a:t>
            </a:r>
            <a:r>
              <a:rPr lang="en-US" altLang="zh-TW" dirty="0"/>
              <a:t>)</a:t>
            </a:r>
            <a:r>
              <a:rPr lang="zh-TW" altLang="en-US" dirty="0"/>
              <a:t>，不然</a:t>
            </a:r>
            <a:r>
              <a:rPr lang="en-US" altLang="zh-TW" dirty="0"/>
              <a:t>DC</a:t>
            </a:r>
            <a:r>
              <a:rPr lang="zh-TW" altLang="en-US" dirty="0"/>
              <a:t>合完會</a:t>
            </a:r>
            <a:r>
              <a:rPr lang="en-US" altLang="zh-TW" dirty="0"/>
              <a:t>unknown</a:t>
            </a:r>
            <a:r>
              <a:rPr lang="zh-TW" altLang="en-US" dirty="0"/>
              <a:t>。</a:t>
            </a:r>
            <a:endParaRPr lang="en-US" altLang="zh-TW" dirty="0"/>
          </a:p>
          <a:p>
            <a:pPr>
              <a:lnSpc>
                <a:spcPct val="200000"/>
              </a:lnSpc>
            </a:pPr>
            <a:r>
              <a:rPr lang="en-US" altLang="zh-TW" dirty="0"/>
              <a:t>for( i=0 ; i&lt;=x ; i=</a:t>
            </a:r>
            <a:r>
              <a:rPr lang="en-US" altLang="zh-TW" dirty="0" err="1"/>
              <a:t>i+y</a:t>
            </a:r>
            <a:r>
              <a:rPr lang="en-US" altLang="zh-TW" dirty="0"/>
              <a:t> ) </a:t>
            </a:r>
            <a:r>
              <a:rPr lang="zh-TW" altLang="en-US" dirty="0"/>
              <a:t>這裡</a:t>
            </a:r>
            <a:r>
              <a:rPr lang="en-US" altLang="zh-TW" dirty="0"/>
              <a:t>x</a:t>
            </a:r>
            <a:r>
              <a:rPr lang="zh-TW" altLang="en-US" dirty="0"/>
              <a:t>跟</a:t>
            </a:r>
            <a:r>
              <a:rPr lang="en-US" altLang="zh-TW" dirty="0"/>
              <a:t>y</a:t>
            </a:r>
            <a:r>
              <a:rPr lang="zh-TW" altLang="en-US" dirty="0"/>
              <a:t>不可為變數。</a:t>
            </a:r>
            <a:endParaRPr lang="en-US" altLang="zh-TW" dirty="0"/>
          </a:p>
          <a:p>
            <a:pPr>
              <a:lnSpc>
                <a:spcPct val="200000"/>
              </a:lnSpc>
            </a:pPr>
            <a:r>
              <a:rPr lang="en-US" altLang="zh-TW" dirty="0"/>
              <a:t>always@(a) ,</a:t>
            </a:r>
            <a:r>
              <a:rPr lang="zh-TW" altLang="en-US" dirty="0"/>
              <a:t> </a:t>
            </a:r>
            <a:r>
              <a:rPr lang="en-US" altLang="zh-TW" dirty="0"/>
              <a:t>a</a:t>
            </a:r>
            <a:r>
              <a:rPr lang="zh-TW" altLang="en-US" dirty="0"/>
              <a:t>必須是此</a:t>
            </a:r>
            <a:r>
              <a:rPr lang="en-US" altLang="zh-TW" dirty="0"/>
              <a:t>always block</a:t>
            </a:r>
            <a:r>
              <a:rPr lang="zh-TW" altLang="en-US" dirty="0"/>
              <a:t>內有用到之變數。</a:t>
            </a:r>
            <a:endParaRPr lang="en-US" altLang="zh-TW" dirty="0"/>
          </a:p>
          <a:p>
            <a:pPr>
              <a:lnSpc>
                <a:spcPct val="200000"/>
              </a:lnSpc>
            </a:pPr>
            <a:r>
              <a:rPr lang="zh-TW" altLang="en-US" dirty="0"/>
              <a:t>同個變數不可放不同的</a:t>
            </a:r>
            <a:r>
              <a:rPr lang="en-US" altLang="zh-TW" dirty="0"/>
              <a:t>always block</a:t>
            </a:r>
            <a:r>
              <a:rPr lang="zh-TW" altLang="en-US" dirty="0"/>
              <a:t>內。</a:t>
            </a:r>
            <a:r>
              <a:rPr lang="en-US" altLang="zh-TW" dirty="0"/>
              <a:t>(multiple driven problem)</a:t>
            </a:r>
          </a:p>
          <a:p>
            <a:pPr>
              <a:lnSpc>
                <a:spcPct val="200000"/>
              </a:lnSpc>
            </a:pPr>
            <a:r>
              <a:rPr lang="zh-TW" altLang="en-US" dirty="0"/>
              <a:t>不可有</a:t>
            </a:r>
            <a:r>
              <a:rPr lang="en-US" altLang="zh-TW" dirty="0"/>
              <a:t>latch</a:t>
            </a:r>
          </a:p>
          <a:p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7A5AD-5AEC-42D0-A3BE-F46B40576360}" type="slidenum">
              <a:rPr lang="en-US" altLang="zh-TW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2368770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6" name="矩形 8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TSRI</a:t>
            </a:r>
            <a:r>
              <a:rPr lang="zh-TW" altLang="en-US" dirty="0"/>
              <a:t> </a:t>
            </a:r>
            <a:r>
              <a:rPr lang="en-US" altLang="zh-TW" dirty="0"/>
              <a:t>V93000</a:t>
            </a:r>
            <a:endParaRPr lang="zh-TW" dirty="0"/>
          </a:p>
        </p:txBody>
      </p:sp>
      <p:sp>
        <p:nvSpPr>
          <p:cNvPr id="89097" name="矩形 9"/>
          <p:cNvSpPr>
            <a:spLocks noGrp="1" noChangeArrowheads="1"/>
          </p:cNvSpPr>
          <p:nvPr>
            <p:ph type="subTitle" idx="1"/>
          </p:nvPr>
        </p:nvSpPr>
        <p:spPr>
          <a:xfrm>
            <a:off x="1507460" y="4050836"/>
            <a:ext cx="7768959" cy="1096899"/>
          </a:xfrm>
        </p:spPr>
        <p:txBody>
          <a:bodyPr>
            <a:normAutofit lnSpcReduction="10000"/>
          </a:bodyPr>
          <a:lstStyle/>
          <a:p>
            <a:r>
              <a:rPr lang="en-US" altLang="zh-TW" dirty="0"/>
              <a:t>test pattern</a:t>
            </a:r>
          </a:p>
          <a:p>
            <a:r>
              <a:rPr lang="en-US" altLang="zh-TW" dirty="0"/>
              <a:t>vector file</a:t>
            </a:r>
          </a:p>
          <a:p>
            <a:r>
              <a:rPr lang="zh-TW" altLang="en-US" dirty="0"/>
              <a:t>腳位</a:t>
            </a:r>
            <a:endParaRPr lang="zh-TW" dirty="0"/>
          </a:p>
        </p:txBody>
      </p:sp>
    </p:spTree>
    <p:extLst>
      <p:ext uri="{BB962C8B-B14F-4D97-AF65-F5344CB8AC3E}">
        <p14:creationId xmlns:p14="http://schemas.microsoft.com/office/powerpoint/2010/main" val="388067683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77511" y="609600"/>
            <a:ext cx="8598907" cy="583474"/>
          </a:xfrm>
        </p:spPr>
        <p:txBody>
          <a:bodyPr>
            <a:normAutofit fontScale="90000"/>
          </a:bodyPr>
          <a:lstStyle/>
          <a:p>
            <a:r>
              <a:rPr lang="en-US" altLang="zh-TW" dirty="0"/>
              <a:t>Vector file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77511" y="1193074"/>
            <a:ext cx="8598907" cy="5338355"/>
          </a:xfrm>
        </p:spPr>
        <p:txBody>
          <a:bodyPr/>
          <a:lstStyle/>
          <a:p>
            <a:r>
              <a:rPr lang="zh-TW" altLang="en-US" dirty="0"/>
              <a:t>注意</a:t>
            </a:r>
            <a:r>
              <a:rPr lang="en-US" altLang="zh-TW" dirty="0">
                <a:solidFill>
                  <a:srgbClr val="FF0000"/>
                </a:solidFill>
              </a:rPr>
              <a:t>FORMAT</a:t>
            </a:r>
            <a:r>
              <a:rPr lang="zh-TW" altLang="en-US" dirty="0">
                <a:solidFill>
                  <a:srgbClr val="FF0000"/>
                </a:solidFill>
              </a:rPr>
              <a:t>的順序</a:t>
            </a:r>
            <a:r>
              <a:rPr lang="zh-TW" altLang="en-US" dirty="0"/>
              <a:t>一定要跟下面的順序一樣。</a:t>
            </a:r>
            <a:endParaRPr lang="en-US" altLang="zh-TW" dirty="0"/>
          </a:p>
          <a:p>
            <a:r>
              <a:rPr lang="zh-TW" altLang="en-US" dirty="0"/>
              <a:t>用</a:t>
            </a:r>
            <a:r>
              <a:rPr lang="en-US" altLang="zh-TW" dirty="0"/>
              <a:t>RTL</a:t>
            </a:r>
            <a:r>
              <a:rPr lang="zh-TW" altLang="en-US" dirty="0"/>
              <a:t>或</a:t>
            </a:r>
            <a:r>
              <a:rPr lang="en-US" altLang="zh-TW" dirty="0"/>
              <a:t>DC</a:t>
            </a:r>
            <a:r>
              <a:rPr lang="zh-TW" altLang="en-US" dirty="0"/>
              <a:t>跑完的</a:t>
            </a:r>
            <a:r>
              <a:rPr lang="en-US" altLang="zh-TW" dirty="0"/>
              <a:t>.v</a:t>
            </a:r>
            <a:r>
              <a:rPr lang="zh-TW" altLang="en-US" dirty="0"/>
              <a:t>檔產生皆可。</a:t>
            </a:r>
            <a:endParaRPr lang="en-US" altLang="zh-TW" dirty="0"/>
          </a:p>
          <a:p>
            <a:r>
              <a:rPr lang="zh-TW" altLang="en-US" dirty="0"/>
              <a:t>輸入皆為</a:t>
            </a:r>
            <a:r>
              <a:rPr lang="en-US" altLang="zh-TW" dirty="0"/>
              <a:t>1</a:t>
            </a:r>
            <a:r>
              <a:rPr lang="zh-TW" altLang="en-US" dirty="0"/>
              <a:t>及</a:t>
            </a:r>
            <a:r>
              <a:rPr lang="en-US" altLang="zh-TW" dirty="0"/>
              <a:t>0.</a:t>
            </a:r>
          </a:p>
          <a:p>
            <a:r>
              <a:rPr lang="zh-TW" altLang="en-US" dirty="0"/>
              <a:t>輸出則為</a:t>
            </a:r>
            <a:r>
              <a:rPr lang="en-US" altLang="zh-TW" dirty="0"/>
              <a:t>H/L/X.</a:t>
            </a:r>
          </a:p>
          <a:p>
            <a:r>
              <a:rPr lang="en-US" altLang="zh-TW" dirty="0"/>
              <a:t>1/0/H/L/X</a:t>
            </a:r>
            <a:r>
              <a:rPr lang="zh-TW" altLang="en-US" dirty="0"/>
              <a:t> 會在</a:t>
            </a:r>
            <a:r>
              <a:rPr lang="en-US" altLang="zh-TW" dirty="0"/>
              <a:t>timing file</a:t>
            </a:r>
            <a:r>
              <a:rPr lang="zh-TW" altLang="en-US" dirty="0"/>
              <a:t>中定義 </a:t>
            </a:r>
            <a:r>
              <a:rPr lang="en-US" altLang="zh-TW" dirty="0"/>
              <a:t>(timing file</a:t>
            </a:r>
            <a:r>
              <a:rPr lang="zh-TW" altLang="en-US" dirty="0"/>
              <a:t>不用準備</a:t>
            </a:r>
            <a:r>
              <a:rPr lang="en-US" altLang="zh-TW" dirty="0"/>
              <a:t>)</a:t>
            </a:r>
          </a:p>
          <a:p>
            <a:r>
              <a:rPr lang="zh-TW" altLang="en-US" dirty="0"/>
              <a:t>範例如下</a:t>
            </a:r>
            <a:r>
              <a:rPr lang="en-US" altLang="zh-TW" dirty="0"/>
              <a:t>: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l="208"/>
          <a:stretch/>
        </p:blipFill>
        <p:spPr>
          <a:xfrm>
            <a:off x="1150161" y="3617218"/>
            <a:ext cx="8126257" cy="271156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3754788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77511" y="609600"/>
            <a:ext cx="8598907" cy="801189"/>
          </a:xfrm>
        </p:spPr>
        <p:txBody>
          <a:bodyPr>
            <a:normAutofit/>
          </a:bodyPr>
          <a:lstStyle/>
          <a:p>
            <a:r>
              <a:rPr lang="zh-TW" altLang="en-US" dirty="0"/>
              <a:t>產生</a:t>
            </a:r>
            <a:r>
              <a:rPr lang="en-US" altLang="zh-TW" dirty="0"/>
              <a:t>vector tb</a:t>
            </a:r>
            <a:r>
              <a:rPr lang="zh-TW" altLang="en-US" dirty="0"/>
              <a:t>參考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305" y="1497875"/>
            <a:ext cx="9693610" cy="4043666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7A5AD-5AEC-42D0-A3BE-F46B40576360}" type="slidenum">
              <a:rPr lang="en-US" altLang="zh-TW" smtClean="0"/>
              <a:t>52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0387695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77511" y="609600"/>
            <a:ext cx="8598907" cy="801189"/>
          </a:xfrm>
        </p:spPr>
        <p:txBody>
          <a:bodyPr/>
          <a:lstStyle/>
          <a:p>
            <a:r>
              <a:rPr lang="en-US" altLang="zh-TW" dirty="0"/>
              <a:t>Timing file</a:t>
            </a:r>
            <a:r>
              <a:rPr lang="zh-TW" altLang="en-US" dirty="0"/>
              <a:t> </a:t>
            </a:r>
            <a:r>
              <a:rPr lang="en-US" altLang="zh-TW" dirty="0"/>
              <a:t>(</a:t>
            </a:r>
            <a:r>
              <a:rPr lang="zh-TW" altLang="en-US" dirty="0"/>
              <a:t>不用準備</a:t>
            </a:r>
            <a:r>
              <a:rPr lang="en-US" altLang="zh-TW" dirty="0"/>
              <a:t>)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3106" y="1338117"/>
            <a:ext cx="5335006" cy="472304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/>
          <a:srcRect t="531" r="894" b="438"/>
          <a:stretch/>
        </p:blipFill>
        <p:spPr>
          <a:xfrm>
            <a:off x="7834288" y="1338117"/>
            <a:ext cx="3181214" cy="4650377"/>
          </a:xfrm>
          <a:prstGeom prst="rect">
            <a:avLst/>
          </a:prstGeom>
        </p:spPr>
      </p:pic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7A5AD-5AEC-42D0-A3BE-F46B40576360}" type="slidenum">
              <a:rPr lang="en-US" altLang="zh-TW" smtClean="0"/>
              <a:t>53</a:t>
            </a:fld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1420570" y="6129489"/>
            <a:ext cx="47793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200" dirty="0"/>
              <a:t>圖片出處</a:t>
            </a:r>
            <a:r>
              <a:rPr lang="en-US" altLang="zh-TW" sz="1200" dirty="0"/>
              <a:t>: Digital Chip Testing with Agilent 93000 SOC Series (</a:t>
            </a:r>
            <a:r>
              <a:rPr lang="zh-TW" altLang="en-US" sz="1200" dirty="0"/>
              <a:t>上</a:t>
            </a:r>
            <a:r>
              <a:rPr lang="en-US" altLang="zh-TW" sz="1200" dirty="0"/>
              <a:t>)</a:t>
            </a:r>
            <a:endParaRPr lang="zh-TW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89586982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77511" y="609600"/>
            <a:ext cx="8598907" cy="548640"/>
          </a:xfrm>
        </p:spPr>
        <p:txBody>
          <a:bodyPr>
            <a:normAutofit fontScale="90000"/>
          </a:bodyPr>
          <a:lstStyle/>
          <a:p>
            <a:r>
              <a:rPr lang="en-US" altLang="zh-TW" dirty="0"/>
              <a:t>Prepare for DUT</a:t>
            </a:r>
            <a:r>
              <a:rPr lang="zh-TW" altLang="en-US" dirty="0"/>
              <a:t> </a:t>
            </a:r>
            <a:r>
              <a:rPr lang="en-US" altLang="zh-TW" dirty="0"/>
              <a:t>Board Connection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4466" y="1738328"/>
            <a:ext cx="4044996" cy="3794879"/>
          </a:xfrm>
          <a:prstGeom prst="rect">
            <a:avLst/>
          </a:prstGeom>
        </p:spPr>
      </p:pic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7A5AD-5AEC-42D0-A3BE-F46B40576360}" type="slidenum">
              <a:rPr lang="en-US" altLang="zh-TW" smtClean="0"/>
              <a:t>54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633345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群組 26"/>
          <p:cNvGrpSpPr/>
          <p:nvPr/>
        </p:nvGrpSpPr>
        <p:grpSpPr>
          <a:xfrm>
            <a:off x="132650" y="4513284"/>
            <a:ext cx="7944533" cy="2164639"/>
            <a:chOff x="132650" y="4513284"/>
            <a:chExt cx="7944533" cy="2164639"/>
          </a:xfrm>
        </p:grpSpPr>
        <p:pic>
          <p:nvPicPr>
            <p:cNvPr id="20" name="圖片 19"/>
            <p:cNvPicPr>
              <a:picLocks noChangeAspect="1"/>
            </p:cNvPicPr>
            <p:nvPr/>
          </p:nvPicPr>
          <p:blipFill rotWithShape="1">
            <a:blip r:embed="rId2"/>
            <a:srcRect b="17346"/>
            <a:stretch/>
          </p:blipFill>
          <p:spPr>
            <a:xfrm>
              <a:off x="1231437" y="4653887"/>
              <a:ext cx="6845746" cy="2024036"/>
            </a:xfrm>
            <a:prstGeom prst="rect">
              <a:avLst/>
            </a:prstGeom>
          </p:spPr>
        </p:pic>
        <p:sp>
          <p:nvSpPr>
            <p:cNvPr id="21" name="橢圓 20"/>
            <p:cNvSpPr/>
            <p:nvPr/>
          </p:nvSpPr>
          <p:spPr>
            <a:xfrm>
              <a:off x="1231437" y="5019040"/>
              <a:ext cx="292563" cy="2438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橢圓 21"/>
            <p:cNvSpPr/>
            <p:nvPr/>
          </p:nvSpPr>
          <p:spPr>
            <a:xfrm>
              <a:off x="1524000" y="5006402"/>
              <a:ext cx="292563" cy="2438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橢圓 22"/>
            <p:cNvSpPr/>
            <p:nvPr/>
          </p:nvSpPr>
          <p:spPr>
            <a:xfrm>
              <a:off x="854965" y="4808325"/>
              <a:ext cx="325120" cy="34035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/>
                <a:t>1</a:t>
              </a:r>
              <a:endParaRPr lang="zh-TW" altLang="en-US" dirty="0"/>
            </a:p>
          </p:txBody>
        </p:sp>
        <p:sp>
          <p:nvSpPr>
            <p:cNvPr id="24" name="橢圓 23"/>
            <p:cNvSpPr/>
            <p:nvPr/>
          </p:nvSpPr>
          <p:spPr>
            <a:xfrm>
              <a:off x="1784006" y="4666043"/>
              <a:ext cx="325120" cy="34035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/>
                <a:t>2</a:t>
              </a:r>
              <a:endParaRPr lang="zh-TW" altLang="en-US" dirty="0"/>
            </a:p>
          </p:txBody>
        </p:sp>
        <p:sp>
          <p:nvSpPr>
            <p:cNvPr id="25" name="文字方塊 24"/>
            <p:cNvSpPr txBox="1"/>
            <p:nvPr/>
          </p:nvSpPr>
          <p:spPr>
            <a:xfrm>
              <a:off x="132650" y="5210353"/>
              <a:ext cx="952505" cy="276999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zh-TW" altLang="en-US" sz="1200" dirty="0">
                  <a:solidFill>
                    <a:srgbClr val="FF0000"/>
                  </a:solidFill>
                </a:rPr>
                <a:t>開啟 *</a:t>
              </a:r>
              <a:r>
                <a:rPr lang="en-US" altLang="zh-TW" sz="1200" dirty="0">
                  <a:solidFill>
                    <a:srgbClr val="FF0000"/>
                  </a:solidFill>
                </a:rPr>
                <a:t>.</a:t>
              </a:r>
              <a:r>
                <a:rPr lang="en-US" altLang="zh-TW" sz="1200" dirty="0" err="1">
                  <a:solidFill>
                    <a:srgbClr val="FF0000"/>
                  </a:solidFill>
                </a:rPr>
                <a:t>fsdb</a:t>
              </a:r>
              <a:endParaRPr lang="zh-TW" altLang="en-US" sz="1200" dirty="0">
                <a:solidFill>
                  <a:srgbClr val="FF0000"/>
                </a:solidFill>
              </a:endParaRPr>
            </a:p>
          </p:txBody>
        </p:sp>
        <p:sp>
          <p:nvSpPr>
            <p:cNvPr id="26" name="文字方塊 25"/>
            <p:cNvSpPr txBox="1"/>
            <p:nvPr/>
          </p:nvSpPr>
          <p:spPr>
            <a:xfrm>
              <a:off x="2209379" y="4513284"/>
              <a:ext cx="1415772" cy="276999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zh-TW" altLang="en-US" sz="1200" dirty="0">
                  <a:solidFill>
                    <a:srgbClr val="FF0000"/>
                  </a:solidFill>
                </a:rPr>
                <a:t>選擇欲觀察的波形</a:t>
              </a:r>
            </a:p>
          </p:txBody>
        </p:sp>
      </p:grpSp>
      <p:sp>
        <p:nvSpPr>
          <p:cNvPr id="4" name="內容版面配置區 2"/>
          <p:cNvSpPr>
            <a:spLocks noGrp="1"/>
          </p:cNvSpPr>
          <p:nvPr>
            <p:ph idx="1"/>
          </p:nvPr>
        </p:nvSpPr>
        <p:spPr>
          <a:xfrm>
            <a:off x="829910" y="4280227"/>
            <a:ext cx="10843929" cy="2444316"/>
          </a:xfrm>
        </p:spPr>
        <p:txBody>
          <a:bodyPr/>
          <a:lstStyle/>
          <a:p>
            <a:r>
              <a:rPr lang="en-US" altLang="zh-TW" dirty="0"/>
              <a:t>RnWave</a:t>
            </a: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77511" y="609600"/>
            <a:ext cx="8598907" cy="653143"/>
          </a:xfrm>
        </p:spPr>
        <p:txBody>
          <a:bodyPr/>
          <a:lstStyle/>
          <a:p>
            <a:r>
              <a:rPr lang="en-US" altLang="zh-TW" dirty="0"/>
              <a:t>Run ncverilog</a:t>
            </a:r>
            <a:endParaRPr lang="zh-TW" altLang="en-US" dirty="0"/>
          </a:p>
        </p:txBody>
      </p:sp>
      <p:sp>
        <p:nvSpPr>
          <p:cNvPr id="18" name="標題 1"/>
          <p:cNvSpPr txBox="1">
            <a:spLocks/>
          </p:cNvSpPr>
          <p:nvPr/>
        </p:nvSpPr>
        <p:spPr>
          <a:xfrm>
            <a:off x="677511" y="3643762"/>
            <a:ext cx="8598907" cy="65314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lang="zh-TW"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0" hangingPunct="1">
              <a:defRPr lang="zh-TW">
                <a:solidFill>
                  <a:schemeClr val="tx2"/>
                </a:solidFill>
              </a:defRPr>
            </a:lvl2pPr>
            <a:lvl3pPr eaLnBrk="1" latinLnBrk="0" hangingPunct="1">
              <a:defRPr lang="zh-TW">
                <a:solidFill>
                  <a:schemeClr val="tx2"/>
                </a:solidFill>
              </a:defRPr>
            </a:lvl3pPr>
            <a:lvl4pPr eaLnBrk="1" latinLnBrk="0" hangingPunct="1">
              <a:defRPr lang="zh-TW">
                <a:solidFill>
                  <a:schemeClr val="tx2"/>
                </a:solidFill>
              </a:defRPr>
            </a:lvl4pPr>
            <a:lvl5pPr eaLnBrk="1" latinLnBrk="0" hangingPunct="1">
              <a:defRPr lang="zh-TW">
                <a:solidFill>
                  <a:schemeClr val="tx2"/>
                </a:solidFill>
              </a:defRPr>
            </a:lvl5pPr>
            <a:lvl6pPr eaLnBrk="1" latinLnBrk="0" hangingPunct="1">
              <a:defRPr lang="zh-TW">
                <a:solidFill>
                  <a:schemeClr val="tx2"/>
                </a:solidFill>
              </a:defRPr>
            </a:lvl6pPr>
            <a:lvl7pPr eaLnBrk="1" latinLnBrk="0" hangingPunct="1">
              <a:defRPr lang="zh-TW">
                <a:solidFill>
                  <a:schemeClr val="tx2"/>
                </a:solidFill>
              </a:defRPr>
            </a:lvl7pPr>
            <a:lvl8pPr eaLnBrk="1" latinLnBrk="0" hangingPunct="1">
              <a:defRPr lang="zh-TW">
                <a:solidFill>
                  <a:schemeClr val="tx2"/>
                </a:solidFill>
              </a:defRPr>
            </a:lvl8pPr>
            <a:lvl9pPr eaLnBrk="1" latinLnBrk="0" hangingPunct="1">
              <a:defRPr lang="zh-TW">
                <a:solidFill>
                  <a:schemeClr val="tx2"/>
                </a:solidFill>
              </a:defRPr>
            </a:lvl9pPr>
          </a:lstStyle>
          <a:p>
            <a:r>
              <a:rPr lang="zh-TW" altLang="en-US" dirty="0"/>
              <a:t>觀察波型</a:t>
            </a:r>
            <a:endParaRPr lang="en-US" altLang="en-US" dirty="0"/>
          </a:p>
        </p:txBody>
      </p:sp>
      <p:grpSp>
        <p:nvGrpSpPr>
          <p:cNvPr id="28" name="群組 27"/>
          <p:cNvGrpSpPr/>
          <p:nvPr/>
        </p:nvGrpSpPr>
        <p:grpSpPr>
          <a:xfrm>
            <a:off x="6859911" y="2032000"/>
            <a:ext cx="4991111" cy="4429760"/>
            <a:chOff x="6859911" y="2032000"/>
            <a:chExt cx="4991111" cy="4429760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59911" y="2032000"/>
              <a:ext cx="4833013" cy="442976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7" name="右大括弧 6"/>
            <p:cNvSpPr/>
            <p:nvPr/>
          </p:nvSpPr>
          <p:spPr>
            <a:xfrm>
              <a:off x="9347537" y="3434080"/>
              <a:ext cx="649903" cy="1960880"/>
            </a:xfrm>
            <a:prstGeom prst="rightBrac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文字方塊 7"/>
            <p:cNvSpPr txBox="1"/>
            <p:nvPr/>
          </p:nvSpPr>
          <p:spPr>
            <a:xfrm>
              <a:off x="9997440" y="4276020"/>
              <a:ext cx="1432560" cy="276999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zh-TW" altLang="en-US" sz="1200" dirty="0">
                  <a:solidFill>
                    <a:srgbClr val="FF0000"/>
                  </a:solidFill>
                </a:rPr>
                <a:t>你的所有設計</a:t>
              </a:r>
              <a:r>
                <a:rPr lang="en-US" altLang="zh-TW" sz="1200" dirty="0">
                  <a:solidFill>
                    <a:srgbClr val="FF0000"/>
                  </a:solidFill>
                </a:rPr>
                <a:t>.v</a:t>
              </a:r>
              <a:r>
                <a:rPr lang="zh-TW" altLang="en-US" sz="1200" dirty="0">
                  <a:solidFill>
                    <a:srgbClr val="FF0000"/>
                  </a:solidFill>
                </a:rPr>
                <a:t>檔</a:t>
              </a:r>
            </a:p>
          </p:txBody>
        </p:sp>
        <p:sp>
          <p:nvSpPr>
            <p:cNvPr id="9" name="文字方塊 8"/>
            <p:cNvSpPr txBox="1"/>
            <p:nvPr/>
          </p:nvSpPr>
          <p:spPr>
            <a:xfrm>
              <a:off x="8320871" y="2526323"/>
              <a:ext cx="1432560" cy="276999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zh-TW" altLang="en-US" sz="1200" dirty="0">
                  <a:solidFill>
                    <a:srgbClr val="FF0000"/>
                  </a:solidFill>
                </a:rPr>
                <a:t>你的測試檔</a:t>
              </a:r>
              <a:r>
                <a:rPr lang="en-US" altLang="zh-TW" sz="1200" dirty="0" err="1">
                  <a:solidFill>
                    <a:srgbClr val="FF0000"/>
                  </a:solidFill>
                </a:rPr>
                <a:t>tb.v</a:t>
              </a:r>
              <a:endParaRPr lang="zh-TW" altLang="en-US" sz="1200" dirty="0">
                <a:solidFill>
                  <a:srgbClr val="FF0000"/>
                </a:solidFill>
              </a:endParaRPr>
            </a:p>
          </p:txBody>
        </p:sp>
        <p:sp>
          <p:nvSpPr>
            <p:cNvPr id="10" name="文字方塊 9"/>
            <p:cNvSpPr txBox="1"/>
            <p:nvPr/>
          </p:nvSpPr>
          <p:spPr>
            <a:xfrm>
              <a:off x="9975266" y="6147636"/>
              <a:ext cx="1546174" cy="276999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altLang="zh-TW" sz="1200" dirty="0">
                  <a:solidFill>
                    <a:srgbClr val="FF0000"/>
                  </a:solidFill>
                </a:rPr>
                <a:t>DC </a:t>
              </a:r>
              <a:r>
                <a:rPr lang="zh-TW" altLang="en-US" sz="1200" dirty="0">
                  <a:solidFill>
                    <a:srgbClr val="FF0000"/>
                  </a:solidFill>
                </a:rPr>
                <a:t>及 </a:t>
              </a:r>
              <a:r>
                <a:rPr lang="en-US" altLang="zh-TW" sz="1200" dirty="0">
                  <a:solidFill>
                    <a:srgbClr val="FF0000"/>
                  </a:solidFill>
                </a:rPr>
                <a:t>ICC </a:t>
              </a:r>
              <a:r>
                <a:rPr lang="zh-TW" altLang="en-US" sz="1200" dirty="0">
                  <a:solidFill>
                    <a:srgbClr val="FF0000"/>
                  </a:solidFill>
                </a:rPr>
                <a:t>再放即可</a:t>
              </a:r>
            </a:p>
          </p:txBody>
        </p:sp>
        <p:sp>
          <p:nvSpPr>
            <p:cNvPr id="11" name="右大括弧 10"/>
            <p:cNvSpPr/>
            <p:nvPr/>
          </p:nvSpPr>
          <p:spPr>
            <a:xfrm>
              <a:off x="11534826" y="5738530"/>
              <a:ext cx="316196" cy="443782"/>
            </a:xfrm>
            <a:prstGeom prst="rightBrac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12" name="圖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1437" y="2500924"/>
            <a:ext cx="4581525" cy="942975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29" name="群組 28"/>
          <p:cNvGrpSpPr/>
          <p:nvPr/>
        </p:nvGrpSpPr>
        <p:grpSpPr>
          <a:xfrm>
            <a:off x="7077171" y="172618"/>
            <a:ext cx="3449856" cy="1766023"/>
            <a:chOff x="7077171" y="172618"/>
            <a:chExt cx="3449856" cy="1766023"/>
          </a:xfrm>
        </p:grpSpPr>
        <p:sp>
          <p:nvSpPr>
            <p:cNvPr id="13" name="橢圓 12"/>
            <p:cNvSpPr/>
            <p:nvPr/>
          </p:nvSpPr>
          <p:spPr>
            <a:xfrm>
              <a:off x="8320871" y="1262743"/>
              <a:ext cx="1229529" cy="35269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文字方塊 13"/>
            <p:cNvSpPr txBox="1"/>
            <p:nvPr/>
          </p:nvSpPr>
          <p:spPr>
            <a:xfrm>
              <a:off x="7726580" y="1630864"/>
              <a:ext cx="162095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400" dirty="0">
                  <a:solidFill>
                    <a:srgbClr val="FF0000"/>
                  </a:solidFill>
                </a:rPr>
                <a:t>為了可以產生波形</a:t>
              </a:r>
            </a:p>
          </p:txBody>
        </p:sp>
        <p:sp>
          <p:nvSpPr>
            <p:cNvPr id="15" name="橢圓 14"/>
            <p:cNvSpPr/>
            <p:nvPr/>
          </p:nvSpPr>
          <p:spPr>
            <a:xfrm>
              <a:off x="9451459" y="1335005"/>
              <a:ext cx="830461" cy="251414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" name="文字方塊 15"/>
            <p:cNvSpPr txBox="1"/>
            <p:nvPr/>
          </p:nvSpPr>
          <p:spPr>
            <a:xfrm>
              <a:off x="7077171" y="172618"/>
              <a:ext cx="3176319" cy="954107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zh-TW" altLang="en-US" sz="1400" dirty="0">
                  <a:solidFill>
                    <a:srgbClr val="FF0000"/>
                  </a:solidFill>
                </a:rPr>
                <a:t>如果只改部分</a:t>
              </a:r>
              <a:r>
                <a:rPr lang="en-US" altLang="zh-TW" sz="1400" dirty="0">
                  <a:solidFill>
                    <a:srgbClr val="FF0000"/>
                  </a:solidFill>
                </a:rPr>
                <a:t>code</a:t>
              </a:r>
            </a:p>
            <a:p>
              <a:r>
                <a:rPr lang="en-US" altLang="zh-TW" sz="1400" dirty="0">
                  <a:solidFill>
                    <a:srgbClr val="FF0000"/>
                  </a:solidFill>
                </a:rPr>
                <a:t>ncverilog</a:t>
              </a:r>
              <a:r>
                <a:rPr lang="zh-TW" altLang="en-US" sz="1400" dirty="0">
                  <a:solidFill>
                    <a:srgbClr val="FF0000"/>
                  </a:solidFill>
                </a:rPr>
                <a:t>只會重新合成改</a:t>
              </a:r>
              <a:r>
                <a:rPr lang="en-US" altLang="zh-TW" sz="1400" dirty="0">
                  <a:solidFill>
                    <a:srgbClr val="FF0000"/>
                  </a:solidFill>
                </a:rPr>
                <a:t>code</a:t>
              </a:r>
              <a:r>
                <a:rPr lang="zh-TW" altLang="en-US" sz="1400" dirty="0">
                  <a:solidFill>
                    <a:srgbClr val="FF0000"/>
                  </a:solidFill>
                </a:rPr>
                <a:t>的地方</a:t>
              </a:r>
              <a:endParaRPr lang="en-US" altLang="zh-TW" sz="1400" dirty="0">
                <a:solidFill>
                  <a:srgbClr val="FF0000"/>
                </a:solidFill>
              </a:endParaRPr>
            </a:p>
            <a:p>
              <a:r>
                <a:rPr lang="zh-TW" altLang="en-US" sz="1400" dirty="0">
                  <a:solidFill>
                    <a:srgbClr val="FF0000"/>
                  </a:solidFill>
                </a:rPr>
                <a:t>加</a:t>
              </a:r>
              <a:r>
                <a:rPr lang="en-US" altLang="zh-TW" sz="1400" dirty="0">
                  <a:solidFill>
                    <a:srgbClr val="FF0000"/>
                  </a:solidFill>
                </a:rPr>
                <a:t>+clear</a:t>
              </a:r>
              <a:r>
                <a:rPr lang="zh-TW" altLang="en-US" sz="1400" dirty="0">
                  <a:solidFill>
                    <a:srgbClr val="FF0000"/>
                  </a:solidFill>
                </a:rPr>
                <a:t>會清掉所有之前合成的</a:t>
              </a:r>
              <a:endParaRPr lang="en-US" altLang="zh-TW" sz="1400" dirty="0">
                <a:solidFill>
                  <a:srgbClr val="FF0000"/>
                </a:solidFill>
              </a:endParaRPr>
            </a:p>
            <a:p>
              <a:r>
                <a:rPr lang="zh-TW" altLang="en-US" sz="1400" dirty="0">
                  <a:solidFill>
                    <a:srgbClr val="FF0000"/>
                  </a:solidFill>
                </a:rPr>
                <a:t>全部重新合成，不然可以會有</a:t>
              </a:r>
              <a:r>
                <a:rPr lang="en-US" altLang="zh-TW" sz="1400" dirty="0">
                  <a:solidFill>
                    <a:srgbClr val="FF0000"/>
                  </a:solidFill>
                </a:rPr>
                <a:t>bug</a:t>
              </a:r>
            </a:p>
          </p:txBody>
        </p:sp>
        <p:sp>
          <p:nvSpPr>
            <p:cNvPr id="17" name="手繪多邊形 16"/>
            <p:cNvSpPr/>
            <p:nvPr/>
          </p:nvSpPr>
          <p:spPr>
            <a:xfrm>
              <a:off x="10383520" y="894080"/>
              <a:ext cx="143507" cy="568960"/>
            </a:xfrm>
            <a:custGeom>
              <a:avLst/>
              <a:gdLst>
                <a:gd name="connsiteX0" fmla="*/ 10160 w 143507"/>
                <a:gd name="connsiteY0" fmla="*/ 0 h 568960"/>
                <a:gd name="connsiteX1" fmla="*/ 81280 w 143507"/>
                <a:gd name="connsiteY1" fmla="*/ 10160 h 568960"/>
                <a:gd name="connsiteX2" fmla="*/ 121920 w 143507"/>
                <a:gd name="connsiteY2" fmla="*/ 60960 h 568960"/>
                <a:gd name="connsiteX3" fmla="*/ 142240 w 143507"/>
                <a:gd name="connsiteY3" fmla="*/ 91440 h 568960"/>
                <a:gd name="connsiteX4" fmla="*/ 132080 w 143507"/>
                <a:gd name="connsiteY4" fmla="*/ 274320 h 568960"/>
                <a:gd name="connsiteX5" fmla="*/ 30480 w 143507"/>
                <a:gd name="connsiteY5" fmla="*/ 304800 h 568960"/>
                <a:gd name="connsiteX6" fmla="*/ 0 w 143507"/>
                <a:gd name="connsiteY6" fmla="*/ 314960 h 568960"/>
                <a:gd name="connsiteX7" fmla="*/ 10160 w 143507"/>
                <a:gd name="connsiteY7" fmla="*/ 284480 h 568960"/>
                <a:gd name="connsiteX8" fmla="*/ 71120 w 143507"/>
                <a:gd name="connsiteY8" fmla="*/ 233680 h 568960"/>
                <a:gd name="connsiteX9" fmla="*/ 111760 w 143507"/>
                <a:gd name="connsiteY9" fmla="*/ 254000 h 568960"/>
                <a:gd name="connsiteX10" fmla="*/ 132080 w 143507"/>
                <a:gd name="connsiteY10" fmla="*/ 335280 h 568960"/>
                <a:gd name="connsiteX11" fmla="*/ 101600 w 143507"/>
                <a:gd name="connsiteY11" fmla="*/ 497840 h 568960"/>
                <a:gd name="connsiteX12" fmla="*/ 71120 w 143507"/>
                <a:gd name="connsiteY12" fmla="*/ 518160 h 568960"/>
                <a:gd name="connsiteX13" fmla="*/ 30480 w 143507"/>
                <a:gd name="connsiteY13" fmla="*/ 548640 h 568960"/>
                <a:gd name="connsiteX14" fmla="*/ 0 w 143507"/>
                <a:gd name="connsiteY14" fmla="*/ 568960 h 568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3507" h="568960">
                  <a:moveTo>
                    <a:pt x="10160" y="0"/>
                  </a:moveTo>
                  <a:cubicBezTo>
                    <a:pt x="33867" y="3387"/>
                    <a:pt x="58343" y="3279"/>
                    <a:pt x="81280" y="10160"/>
                  </a:cubicBezTo>
                  <a:cubicBezTo>
                    <a:pt x="121579" y="22250"/>
                    <a:pt x="107102" y="31325"/>
                    <a:pt x="121920" y="60960"/>
                  </a:cubicBezTo>
                  <a:cubicBezTo>
                    <a:pt x="127381" y="71882"/>
                    <a:pt x="135467" y="81280"/>
                    <a:pt x="142240" y="91440"/>
                  </a:cubicBezTo>
                  <a:cubicBezTo>
                    <a:pt x="138853" y="152400"/>
                    <a:pt x="152249" y="216694"/>
                    <a:pt x="132080" y="274320"/>
                  </a:cubicBezTo>
                  <a:cubicBezTo>
                    <a:pt x="129397" y="281985"/>
                    <a:pt x="45272" y="300574"/>
                    <a:pt x="30480" y="304800"/>
                  </a:cubicBezTo>
                  <a:cubicBezTo>
                    <a:pt x="20182" y="307742"/>
                    <a:pt x="10160" y="311573"/>
                    <a:pt x="0" y="314960"/>
                  </a:cubicBezTo>
                  <a:cubicBezTo>
                    <a:pt x="3387" y="304800"/>
                    <a:pt x="4219" y="293391"/>
                    <a:pt x="10160" y="284480"/>
                  </a:cubicBezTo>
                  <a:cubicBezTo>
                    <a:pt x="25806" y="261011"/>
                    <a:pt x="48629" y="248674"/>
                    <a:pt x="71120" y="233680"/>
                  </a:cubicBezTo>
                  <a:cubicBezTo>
                    <a:pt x="84667" y="240453"/>
                    <a:pt x="103968" y="241013"/>
                    <a:pt x="111760" y="254000"/>
                  </a:cubicBezTo>
                  <a:cubicBezTo>
                    <a:pt x="126128" y="277947"/>
                    <a:pt x="132080" y="335280"/>
                    <a:pt x="132080" y="335280"/>
                  </a:cubicBezTo>
                  <a:cubicBezTo>
                    <a:pt x="127736" y="391755"/>
                    <a:pt x="144547" y="454893"/>
                    <a:pt x="101600" y="497840"/>
                  </a:cubicBezTo>
                  <a:cubicBezTo>
                    <a:pt x="92966" y="506474"/>
                    <a:pt x="81056" y="511063"/>
                    <a:pt x="71120" y="518160"/>
                  </a:cubicBezTo>
                  <a:cubicBezTo>
                    <a:pt x="57341" y="528002"/>
                    <a:pt x="44259" y="538798"/>
                    <a:pt x="30480" y="548640"/>
                  </a:cubicBezTo>
                  <a:cubicBezTo>
                    <a:pt x="20544" y="555737"/>
                    <a:pt x="0" y="568960"/>
                    <a:pt x="0" y="568960"/>
                  </a:cubicBezTo>
                </a:path>
              </a:pathLst>
            </a:cu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9" name="內容版面配置區 2"/>
          <p:cNvSpPr txBox="1">
            <a:spLocks/>
          </p:cNvSpPr>
          <p:nvPr/>
        </p:nvSpPr>
        <p:spPr>
          <a:xfrm>
            <a:off x="690897" y="1274748"/>
            <a:ext cx="10843929" cy="2444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lang="zh-TW"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lang="zh-TW"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lang="zh-TW"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lang="zh-TW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lang="zh-TW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lang="zh-TW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lang="zh-TW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lang="zh-TW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lang="zh-TW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/>
              <a:t>適合小電路 </a:t>
            </a:r>
            <a:r>
              <a:rPr lang="en-US" altLang="zh-TW" dirty="0"/>
              <a:t>&gt;Rncverilog your_tb.v your_design00.v your_design01.v +access+r +clear</a:t>
            </a:r>
          </a:p>
          <a:p>
            <a:r>
              <a:rPr lang="zh-TW" altLang="en-US" dirty="0"/>
              <a:t>適合大電路 </a:t>
            </a:r>
            <a:r>
              <a:rPr lang="en-US" altLang="zh-TW" dirty="0"/>
              <a:t>&gt;Rncverilog –f run.f</a:t>
            </a:r>
            <a:r>
              <a:rPr lang="en-US" altLang="en-US" dirty="0"/>
              <a:t> </a:t>
            </a:r>
            <a:endParaRPr lang="en-US" altLang="zh-TW" dirty="0"/>
          </a:p>
          <a:p>
            <a:r>
              <a:rPr lang="zh-TW" altLang="en-US" dirty="0"/>
              <a:t>為了看波形檔 </a:t>
            </a:r>
            <a:r>
              <a:rPr lang="en-US" altLang="zh-TW" dirty="0" err="1"/>
              <a:t>tb.v</a:t>
            </a:r>
            <a:r>
              <a:rPr lang="zh-TW" altLang="en-US" dirty="0"/>
              <a:t>必須加入</a:t>
            </a:r>
            <a:r>
              <a:rPr lang="en-US" altLang="zh-TW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6759648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6" name="矩形 8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DC</a:t>
            </a:r>
            <a:endParaRPr lang="zh-TW" dirty="0"/>
          </a:p>
        </p:txBody>
      </p:sp>
      <p:sp>
        <p:nvSpPr>
          <p:cNvPr id="89097" name="矩形 9"/>
          <p:cNvSpPr>
            <a:spLocks noGrp="1" noChangeArrowheads="1"/>
          </p:cNvSpPr>
          <p:nvPr>
            <p:ph type="subTitle" idx="1"/>
          </p:nvPr>
        </p:nvSpPr>
        <p:spPr>
          <a:xfrm>
            <a:off x="1507460" y="4050836"/>
            <a:ext cx="7768959" cy="1096899"/>
          </a:xfrm>
        </p:spPr>
        <p:txBody>
          <a:bodyPr>
            <a:normAutofit/>
          </a:bodyPr>
          <a:lstStyle/>
          <a:p>
            <a:r>
              <a:rPr lang="en-US" altLang="zh-TW" dirty="0"/>
              <a:t>design compile</a:t>
            </a:r>
          </a:p>
          <a:p>
            <a:r>
              <a:rPr lang="en-US" altLang="zh-TW" dirty="0"/>
              <a:t>logic synthesis</a:t>
            </a:r>
            <a:endParaRPr lang="zh-TW" dirty="0"/>
          </a:p>
        </p:txBody>
      </p:sp>
    </p:spTree>
    <p:extLst>
      <p:ext uri="{BB962C8B-B14F-4D97-AF65-F5344CB8AC3E}">
        <p14:creationId xmlns:p14="http://schemas.microsoft.com/office/powerpoint/2010/main" val="15603233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77511" y="313510"/>
            <a:ext cx="8598907" cy="705394"/>
          </a:xfrm>
        </p:spPr>
        <p:txBody>
          <a:bodyPr/>
          <a:lstStyle/>
          <a:p>
            <a:r>
              <a:rPr lang="zh-TW" altLang="en-US" dirty="0"/>
              <a:t>包</a:t>
            </a:r>
            <a:r>
              <a:rPr lang="en-US" altLang="zh-TW" dirty="0"/>
              <a:t>IO</a:t>
            </a:r>
            <a:r>
              <a:rPr lang="zh-TW" altLang="en-US" dirty="0"/>
              <a:t> </a:t>
            </a:r>
            <a:r>
              <a:rPr lang="en-US" altLang="zh-TW" dirty="0"/>
              <a:t>pad </a:t>
            </a:r>
            <a:r>
              <a:rPr lang="en-US" altLang="zh-TW" dirty="0">
                <a:solidFill>
                  <a:schemeClr val="tx1"/>
                </a:solidFill>
              </a:rPr>
              <a:t>(T18)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037806" y="1236618"/>
            <a:ext cx="7238612" cy="4804746"/>
          </a:xfrm>
        </p:spPr>
        <p:txBody>
          <a:bodyPr/>
          <a:lstStyle/>
          <a:p>
            <a:r>
              <a:rPr lang="en-US" altLang="zh-TW" dirty="0"/>
              <a:t>cad/CBDK/</a:t>
            </a:r>
            <a:r>
              <a:rPr lang="en-US" altLang="zh-TW" dirty="0">
                <a:solidFill>
                  <a:srgbClr val="FF0000"/>
                </a:solidFill>
              </a:rPr>
              <a:t>CBDK_TSMC018_Arm_v4.0</a:t>
            </a:r>
            <a:r>
              <a:rPr lang="en-US" altLang="zh-TW" dirty="0"/>
              <a:t>/CIC/doc</a:t>
            </a:r>
          </a:p>
          <a:p>
            <a:r>
              <a:rPr lang="en-US" altLang="zh-TW" dirty="0"/>
              <a:t>(CBDK = Cell-Based Design Kit)</a:t>
            </a:r>
          </a:p>
        </p:txBody>
      </p:sp>
      <p:grpSp>
        <p:nvGrpSpPr>
          <p:cNvPr id="226" name="群組 225"/>
          <p:cNvGrpSpPr/>
          <p:nvPr/>
        </p:nvGrpSpPr>
        <p:grpSpPr>
          <a:xfrm>
            <a:off x="2221256" y="2192821"/>
            <a:ext cx="5173682" cy="3506057"/>
            <a:chOff x="2221256" y="2192821"/>
            <a:chExt cx="5173682" cy="3506057"/>
          </a:xfrm>
        </p:grpSpPr>
        <p:grpSp>
          <p:nvGrpSpPr>
            <p:cNvPr id="222" name="群組 221"/>
            <p:cNvGrpSpPr/>
            <p:nvPr/>
          </p:nvGrpSpPr>
          <p:grpSpPr>
            <a:xfrm>
              <a:off x="2221256" y="2192821"/>
              <a:ext cx="5173682" cy="3019155"/>
              <a:chOff x="2221256" y="2192821"/>
              <a:chExt cx="5173682" cy="3019155"/>
            </a:xfrm>
          </p:grpSpPr>
          <p:grpSp>
            <p:nvGrpSpPr>
              <p:cNvPr id="193" name="群組 192"/>
              <p:cNvGrpSpPr/>
              <p:nvPr/>
            </p:nvGrpSpPr>
            <p:grpSpPr>
              <a:xfrm>
                <a:off x="2221256" y="2227833"/>
                <a:ext cx="5173682" cy="2984143"/>
                <a:chOff x="2258356" y="2288525"/>
                <a:chExt cx="5173682" cy="2984143"/>
              </a:xfrm>
            </p:grpSpPr>
            <p:sp>
              <p:nvSpPr>
                <p:cNvPr id="57" name="矩形 56"/>
                <p:cNvSpPr/>
                <p:nvPr/>
              </p:nvSpPr>
              <p:spPr>
                <a:xfrm>
                  <a:off x="2464089" y="2288525"/>
                  <a:ext cx="4832405" cy="2984143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/>
                </a:p>
              </p:txBody>
            </p:sp>
            <p:sp>
              <p:nvSpPr>
                <p:cNvPr id="59" name="矩形 58"/>
                <p:cNvSpPr/>
                <p:nvPr/>
              </p:nvSpPr>
              <p:spPr>
                <a:xfrm>
                  <a:off x="2584267" y="2454420"/>
                  <a:ext cx="687253" cy="273949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1050" dirty="0">
                      <a:solidFill>
                        <a:schemeClr val="tx1"/>
                      </a:solidFill>
                    </a:rPr>
                    <a:t>PDIDGZ</a:t>
                  </a:r>
                  <a:endParaRPr lang="zh-TW" alt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2" name="直線接點 61"/>
                <p:cNvCxnSpPr>
                  <a:stCxn id="59" idx="1"/>
                </p:cNvCxnSpPr>
                <p:nvPr/>
              </p:nvCxnSpPr>
              <p:spPr>
                <a:xfrm flipH="1" flipV="1">
                  <a:off x="2264229" y="2591394"/>
                  <a:ext cx="320038" cy="1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65" name="矩形 64"/>
                <p:cNvSpPr/>
                <p:nvPr/>
              </p:nvSpPr>
              <p:spPr>
                <a:xfrm>
                  <a:off x="2600320" y="2860820"/>
                  <a:ext cx="687253" cy="273949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1050" dirty="0">
                      <a:solidFill>
                        <a:schemeClr val="tx1"/>
                      </a:solidFill>
                    </a:rPr>
                    <a:t>PDIDGZ</a:t>
                  </a:r>
                  <a:endParaRPr lang="zh-TW" alt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6" name="直線接點 65"/>
                <p:cNvCxnSpPr>
                  <a:stCxn id="65" idx="1"/>
                </p:cNvCxnSpPr>
                <p:nvPr/>
              </p:nvCxnSpPr>
              <p:spPr>
                <a:xfrm flipH="1" flipV="1">
                  <a:off x="2280282" y="2997794"/>
                  <a:ext cx="320038" cy="1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67" name="矩形 66"/>
                <p:cNvSpPr/>
                <p:nvPr/>
              </p:nvSpPr>
              <p:spPr>
                <a:xfrm>
                  <a:off x="2600320" y="3267220"/>
                  <a:ext cx="687253" cy="273949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1050" dirty="0">
                      <a:solidFill>
                        <a:schemeClr val="tx1"/>
                      </a:solidFill>
                    </a:rPr>
                    <a:t>PDIDGZ</a:t>
                  </a:r>
                  <a:endParaRPr lang="zh-TW" alt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8" name="直線接點 67"/>
                <p:cNvCxnSpPr>
                  <a:stCxn id="67" idx="1"/>
                </p:cNvCxnSpPr>
                <p:nvPr/>
              </p:nvCxnSpPr>
              <p:spPr>
                <a:xfrm flipH="1" flipV="1">
                  <a:off x="2280282" y="3404194"/>
                  <a:ext cx="320038" cy="1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75" name="矩形 74"/>
                <p:cNvSpPr/>
                <p:nvPr/>
              </p:nvSpPr>
              <p:spPr>
                <a:xfrm>
                  <a:off x="2578394" y="4008600"/>
                  <a:ext cx="687253" cy="273949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1050" dirty="0">
                      <a:solidFill>
                        <a:schemeClr val="tx1"/>
                      </a:solidFill>
                    </a:rPr>
                    <a:t>PDIDGZ</a:t>
                  </a:r>
                  <a:endParaRPr lang="zh-TW" alt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76" name="直線接點 75"/>
                <p:cNvCxnSpPr>
                  <a:stCxn id="75" idx="1"/>
                </p:cNvCxnSpPr>
                <p:nvPr/>
              </p:nvCxnSpPr>
              <p:spPr>
                <a:xfrm flipH="1" flipV="1">
                  <a:off x="2258356" y="4145574"/>
                  <a:ext cx="320038" cy="1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77" name="矩形 76"/>
                <p:cNvSpPr/>
                <p:nvPr/>
              </p:nvSpPr>
              <p:spPr>
                <a:xfrm>
                  <a:off x="2594447" y="4415000"/>
                  <a:ext cx="687253" cy="273949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1050" dirty="0">
                      <a:solidFill>
                        <a:schemeClr val="tx1"/>
                      </a:solidFill>
                    </a:rPr>
                    <a:t>PDIDGZ</a:t>
                  </a:r>
                  <a:endParaRPr lang="zh-TW" alt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78" name="直線接點 77"/>
                <p:cNvCxnSpPr>
                  <a:stCxn id="77" idx="1"/>
                </p:cNvCxnSpPr>
                <p:nvPr/>
              </p:nvCxnSpPr>
              <p:spPr>
                <a:xfrm flipH="1" flipV="1">
                  <a:off x="2274409" y="4551974"/>
                  <a:ext cx="320038" cy="1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79" name="矩形 78"/>
                <p:cNvSpPr/>
                <p:nvPr/>
              </p:nvSpPr>
              <p:spPr>
                <a:xfrm>
                  <a:off x="2594447" y="4821400"/>
                  <a:ext cx="687253" cy="273949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1050" dirty="0">
                      <a:solidFill>
                        <a:schemeClr val="tx1"/>
                      </a:solidFill>
                    </a:rPr>
                    <a:t>PDIDGZ</a:t>
                  </a:r>
                  <a:endParaRPr lang="zh-TW" alt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80" name="直線接點 79"/>
                <p:cNvCxnSpPr>
                  <a:stCxn id="79" idx="1"/>
                </p:cNvCxnSpPr>
                <p:nvPr/>
              </p:nvCxnSpPr>
              <p:spPr>
                <a:xfrm flipH="1" flipV="1">
                  <a:off x="2274409" y="4958374"/>
                  <a:ext cx="320038" cy="1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81" name="文字方塊 80"/>
                <p:cNvSpPr txBox="1"/>
                <p:nvPr/>
              </p:nvSpPr>
              <p:spPr>
                <a:xfrm>
                  <a:off x="2777227" y="3588136"/>
                  <a:ext cx="461665" cy="377667"/>
                </a:xfrm>
                <a:prstGeom prst="rect">
                  <a:avLst/>
                </a:prstGeom>
                <a:noFill/>
              </p:spPr>
              <p:txBody>
                <a:bodyPr vert="eaVert" wrap="none" rtlCol="0">
                  <a:spAutoFit/>
                </a:bodyPr>
                <a:lstStyle/>
                <a:p>
                  <a:r>
                    <a:rPr lang="en-US" altLang="zh-TW" dirty="0"/>
                    <a:t>…..</a:t>
                  </a:r>
                  <a:endParaRPr lang="zh-TW" altLang="en-US" dirty="0"/>
                </a:p>
              </p:txBody>
            </p:sp>
            <p:sp>
              <p:nvSpPr>
                <p:cNvPr id="82" name="矩形 81"/>
                <p:cNvSpPr/>
                <p:nvPr/>
              </p:nvSpPr>
              <p:spPr>
                <a:xfrm>
                  <a:off x="6319520" y="2451013"/>
                  <a:ext cx="792481" cy="273949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900" dirty="0">
                      <a:solidFill>
                        <a:schemeClr val="tx1"/>
                      </a:solidFill>
                    </a:rPr>
                    <a:t>PD016CDG</a:t>
                  </a:r>
                  <a:endParaRPr lang="zh-TW" altLang="en-US" sz="90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83" name="直線接點 82"/>
                <p:cNvCxnSpPr/>
                <p:nvPr/>
              </p:nvCxnSpPr>
              <p:spPr>
                <a:xfrm flipH="1" flipV="1">
                  <a:off x="7112000" y="2587986"/>
                  <a:ext cx="320038" cy="1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84" name="矩形 83"/>
                <p:cNvSpPr/>
                <p:nvPr/>
              </p:nvSpPr>
              <p:spPr>
                <a:xfrm>
                  <a:off x="6319519" y="2865155"/>
                  <a:ext cx="792481" cy="273949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900" dirty="0">
                      <a:solidFill>
                        <a:schemeClr val="tx1"/>
                      </a:solidFill>
                    </a:rPr>
                    <a:t>PD016CDG</a:t>
                  </a:r>
                  <a:endParaRPr lang="zh-TW" altLang="en-US" sz="90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85" name="直線接點 84"/>
                <p:cNvCxnSpPr/>
                <p:nvPr/>
              </p:nvCxnSpPr>
              <p:spPr>
                <a:xfrm flipH="1" flipV="1">
                  <a:off x="7111999" y="3002128"/>
                  <a:ext cx="320038" cy="1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86" name="矩形 85"/>
                <p:cNvSpPr/>
                <p:nvPr/>
              </p:nvSpPr>
              <p:spPr>
                <a:xfrm>
                  <a:off x="6319519" y="3270122"/>
                  <a:ext cx="792481" cy="273949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900" dirty="0">
                      <a:solidFill>
                        <a:schemeClr val="tx1"/>
                      </a:solidFill>
                    </a:rPr>
                    <a:t>PD016CDG</a:t>
                  </a:r>
                  <a:endParaRPr lang="zh-TW" altLang="en-US" sz="90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87" name="直線接點 86"/>
                <p:cNvCxnSpPr/>
                <p:nvPr/>
              </p:nvCxnSpPr>
              <p:spPr>
                <a:xfrm flipH="1" flipV="1">
                  <a:off x="7111999" y="3407095"/>
                  <a:ext cx="320038" cy="1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88" name="矩形 87"/>
                <p:cNvSpPr/>
                <p:nvPr/>
              </p:nvSpPr>
              <p:spPr>
                <a:xfrm>
                  <a:off x="6319518" y="4008600"/>
                  <a:ext cx="792481" cy="273949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900" dirty="0">
                      <a:solidFill>
                        <a:schemeClr val="tx1"/>
                      </a:solidFill>
                    </a:rPr>
                    <a:t>PD016CDG</a:t>
                  </a:r>
                  <a:endParaRPr lang="zh-TW" altLang="en-US" sz="90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89" name="直線接點 88"/>
                <p:cNvCxnSpPr/>
                <p:nvPr/>
              </p:nvCxnSpPr>
              <p:spPr>
                <a:xfrm flipH="1" flipV="1">
                  <a:off x="7111998" y="4145573"/>
                  <a:ext cx="320038" cy="1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90" name="矩形 89"/>
                <p:cNvSpPr/>
                <p:nvPr/>
              </p:nvSpPr>
              <p:spPr>
                <a:xfrm>
                  <a:off x="6319517" y="4422742"/>
                  <a:ext cx="792481" cy="273949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900" dirty="0">
                      <a:solidFill>
                        <a:schemeClr val="tx1"/>
                      </a:solidFill>
                    </a:rPr>
                    <a:t>PD016CDG</a:t>
                  </a:r>
                  <a:endParaRPr lang="zh-TW" altLang="en-US" sz="90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91" name="直線接點 90"/>
                <p:cNvCxnSpPr/>
                <p:nvPr/>
              </p:nvCxnSpPr>
              <p:spPr>
                <a:xfrm flipH="1" flipV="1">
                  <a:off x="7111997" y="4559715"/>
                  <a:ext cx="320038" cy="1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92" name="矩形 91"/>
                <p:cNvSpPr/>
                <p:nvPr/>
              </p:nvSpPr>
              <p:spPr>
                <a:xfrm>
                  <a:off x="6319517" y="4827709"/>
                  <a:ext cx="792481" cy="273949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900" dirty="0">
                      <a:solidFill>
                        <a:schemeClr val="tx1"/>
                      </a:solidFill>
                    </a:rPr>
                    <a:t>PD016CDG</a:t>
                  </a:r>
                  <a:endParaRPr lang="zh-TW" altLang="en-US" sz="90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93" name="直線接點 92"/>
                <p:cNvCxnSpPr/>
                <p:nvPr/>
              </p:nvCxnSpPr>
              <p:spPr>
                <a:xfrm flipH="1" flipV="1">
                  <a:off x="7111997" y="4964682"/>
                  <a:ext cx="320038" cy="1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94" name="矩形 93"/>
                <p:cNvSpPr/>
                <p:nvPr/>
              </p:nvSpPr>
              <p:spPr>
                <a:xfrm>
                  <a:off x="4170275" y="3208596"/>
                  <a:ext cx="1412240" cy="1136745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dirty="0">
                      <a:solidFill>
                        <a:schemeClr val="tx1"/>
                      </a:solidFill>
                    </a:rPr>
                    <a:t>Your</a:t>
                  </a:r>
                </a:p>
                <a:p>
                  <a:pPr algn="ctr"/>
                  <a:r>
                    <a:rPr lang="en-US" altLang="zh-TW" dirty="0">
                      <a:solidFill>
                        <a:schemeClr val="tx1"/>
                      </a:solidFill>
                    </a:rPr>
                    <a:t>Design</a:t>
                  </a:r>
                  <a:endParaRPr lang="zh-TW" alt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96" name="肘形接點 95"/>
                <p:cNvCxnSpPr>
                  <a:stCxn id="59" idx="3"/>
                </p:cNvCxnSpPr>
                <p:nvPr/>
              </p:nvCxnSpPr>
              <p:spPr>
                <a:xfrm>
                  <a:off x="3265647" y="2587986"/>
                  <a:ext cx="914400" cy="914400"/>
                </a:xfrm>
                <a:prstGeom prst="bentConnector3">
                  <a:avLst>
                    <a:gd name="adj1" fmla="val 61458"/>
                  </a:avLst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8" name="肘形接點 97"/>
                <p:cNvCxnSpPr>
                  <a:stCxn id="65" idx="3"/>
                </p:cNvCxnSpPr>
                <p:nvPr/>
              </p:nvCxnSpPr>
              <p:spPr>
                <a:xfrm>
                  <a:off x="3287573" y="2997795"/>
                  <a:ext cx="882701" cy="637042"/>
                </a:xfrm>
                <a:prstGeom prst="bentConnector3">
                  <a:avLst>
                    <a:gd name="adj1" fmla="val 49784"/>
                  </a:avLst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肘形接點 100"/>
                <p:cNvCxnSpPr>
                  <a:stCxn id="67" idx="3"/>
                  <a:endCxn id="94" idx="1"/>
                </p:cNvCxnSpPr>
                <p:nvPr/>
              </p:nvCxnSpPr>
              <p:spPr>
                <a:xfrm>
                  <a:off x="3287573" y="3404195"/>
                  <a:ext cx="882702" cy="372774"/>
                </a:xfrm>
                <a:prstGeom prst="bentConnector3">
                  <a:avLst>
                    <a:gd name="adj1" fmla="val 39209"/>
                  </a:avLst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18" name="肘形接點 117"/>
                <p:cNvCxnSpPr>
                  <a:stCxn id="75" idx="3"/>
                </p:cNvCxnSpPr>
                <p:nvPr/>
              </p:nvCxnSpPr>
              <p:spPr>
                <a:xfrm flipV="1">
                  <a:off x="3265647" y="3913944"/>
                  <a:ext cx="898755" cy="231631"/>
                </a:xfrm>
                <a:prstGeom prst="bentConnector3">
                  <a:avLst>
                    <a:gd name="adj1" fmla="val 39402"/>
                  </a:avLst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21" name="肘形接點 120"/>
                <p:cNvCxnSpPr>
                  <a:stCxn id="77" idx="3"/>
                </p:cNvCxnSpPr>
                <p:nvPr/>
              </p:nvCxnSpPr>
              <p:spPr>
                <a:xfrm flipV="1">
                  <a:off x="3281700" y="4049057"/>
                  <a:ext cx="882702" cy="502918"/>
                </a:xfrm>
                <a:prstGeom prst="bentConnector3">
                  <a:avLst>
                    <a:gd name="adj1" fmla="val 51079"/>
                  </a:avLst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肘形接點 126"/>
                <p:cNvCxnSpPr>
                  <a:stCxn id="79" idx="3"/>
                </p:cNvCxnSpPr>
                <p:nvPr/>
              </p:nvCxnSpPr>
              <p:spPr>
                <a:xfrm flipV="1">
                  <a:off x="3281700" y="4172838"/>
                  <a:ext cx="882702" cy="785537"/>
                </a:xfrm>
                <a:prstGeom prst="bentConnector3">
                  <a:avLst>
                    <a:gd name="adj1" fmla="val 65193"/>
                  </a:avLst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1" name="肘形接點 140"/>
                <p:cNvCxnSpPr>
                  <a:stCxn id="86" idx="1"/>
                </p:cNvCxnSpPr>
                <p:nvPr/>
              </p:nvCxnSpPr>
              <p:spPr>
                <a:xfrm rot="10800000" flipV="1">
                  <a:off x="5588389" y="3407097"/>
                  <a:ext cx="731131" cy="369772"/>
                </a:xfrm>
                <a:prstGeom prst="bentConnector3">
                  <a:avLst>
                    <a:gd name="adj1" fmla="val 50000"/>
                  </a:avLst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肘形接點 145"/>
                <p:cNvCxnSpPr>
                  <a:stCxn id="84" idx="1"/>
                </p:cNvCxnSpPr>
                <p:nvPr/>
              </p:nvCxnSpPr>
              <p:spPr>
                <a:xfrm rot="10800000" flipV="1">
                  <a:off x="5588387" y="3002129"/>
                  <a:ext cx="731132" cy="632707"/>
                </a:xfrm>
                <a:prstGeom prst="bentConnector3">
                  <a:avLst>
                    <a:gd name="adj1" fmla="val 68760"/>
                  </a:avLst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6" name="直線接點 155"/>
                <p:cNvCxnSpPr>
                  <a:stCxn id="82" idx="1"/>
                </p:cNvCxnSpPr>
                <p:nvPr/>
              </p:nvCxnSpPr>
              <p:spPr>
                <a:xfrm flipH="1" flipV="1">
                  <a:off x="5709920" y="2587986"/>
                  <a:ext cx="609600" cy="2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9" name="直線接點 158"/>
                <p:cNvCxnSpPr/>
                <p:nvPr/>
              </p:nvCxnSpPr>
              <p:spPr>
                <a:xfrm flipH="1">
                  <a:off x="5704839" y="2587986"/>
                  <a:ext cx="5081" cy="883233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62" name="直線接點 161"/>
                <p:cNvCxnSpPr/>
                <p:nvPr/>
              </p:nvCxnSpPr>
              <p:spPr>
                <a:xfrm flipH="1" flipV="1">
                  <a:off x="5577840" y="3472180"/>
                  <a:ext cx="121920" cy="196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66" name="肘形接點 165"/>
                <p:cNvCxnSpPr>
                  <a:endCxn id="88" idx="1"/>
                </p:cNvCxnSpPr>
                <p:nvPr/>
              </p:nvCxnSpPr>
              <p:spPr>
                <a:xfrm>
                  <a:off x="5577840" y="3958045"/>
                  <a:ext cx="741678" cy="187530"/>
                </a:xfrm>
                <a:prstGeom prst="bentConnector3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69" name="肘形接點 168"/>
                <p:cNvCxnSpPr>
                  <a:endCxn id="90" idx="1"/>
                </p:cNvCxnSpPr>
                <p:nvPr/>
              </p:nvCxnSpPr>
              <p:spPr>
                <a:xfrm>
                  <a:off x="5577840" y="4099365"/>
                  <a:ext cx="741677" cy="460352"/>
                </a:xfrm>
                <a:prstGeom prst="bentConnector3">
                  <a:avLst>
                    <a:gd name="adj1" fmla="val 33562"/>
                  </a:avLst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83" name="直線接點 182"/>
                <p:cNvCxnSpPr>
                  <a:stCxn id="92" idx="1"/>
                </p:cNvCxnSpPr>
                <p:nvPr/>
              </p:nvCxnSpPr>
              <p:spPr>
                <a:xfrm flipH="1" flipV="1">
                  <a:off x="5707379" y="4964682"/>
                  <a:ext cx="612138" cy="2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86" name="直線接點 185"/>
                <p:cNvCxnSpPr/>
                <p:nvPr/>
              </p:nvCxnSpPr>
              <p:spPr>
                <a:xfrm flipV="1">
                  <a:off x="5707379" y="4251732"/>
                  <a:ext cx="0" cy="706642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89" name="直線接點 188"/>
                <p:cNvCxnSpPr/>
                <p:nvPr/>
              </p:nvCxnSpPr>
              <p:spPr>
                <a:xfrm flipH="1" flipV="1">
                  <a:off x="5589270" y="4246245"/>
                  <a:ext cx="118109" cy="635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92" name="文字方塊 191"/>
                <p:cNvSpPr txBox="1"/>
                <p:nvPr/>
              </p:nvSpPr>
              <p:spPr>
                <a:xfrm>
                  <a:off x="6537954" y="3572951"/>
                  <a:ext cx="461665" cy="377667"/>
                </a:xfrm>
                <a:prstGeom prst="rect">
                  <a:avLst/>
                </a:prstGeom>
                <a:noFill/>
              </p:spPr>
              <p:txBody>
                <a:bodyPr vert="eaVert" wrap="none" rtlCol="0">
                  <a:spAutoFit/>
                </a:bodyPr>
                <a:lstStyle/>
                <a:p>
                  <a:r>
                    <a:rPr lang="en-US" altLang="zh-TW" dirty="0"/>
                    <a:t>…..</a:t>
                  </a:r>
                  <a:endParaRPr lang="zh-TW" altLang="en-US" dirty="0"/>
                </a:p>
              </p:txBody>
            </p:sp>
          </p:grpSp>
          <p:sp>
            <p:nvSpPr>
              <p:cNvPr id="194" name="文字方塊 193"/>
              <p:cNvSpPr txBox="1"/>
              <p:nvPr/>
            </p:nvSpPr>
            <p:spPr>
              <a:xfrm>
                <a:off x="3175129" y="2286830"/>
                <a:ext cx="2872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200" dirty="0"/>
                  <a:t>C</a:t>
                </a:r>
                <a:endParaRPr lang="zh-TW" altLang="en-US" sz="1200" dirty="0"/>
              </a:p>
            </p:txBody>
          </p:sp>
          <p:sp>
            <p:nvSpPr>
              <p:cNvPr id="195" name="文字方塊 194"/>
              <p:cNvSpPr txBox="1"/>
              <p:nvPr/>
            </p:nvSpPr>
            <p:spPr>
              <a:xfrm>
                <a:off x="3174232" y="2694514"/>
                <a:ext cx="2872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200" dirty="0"/>
                  <a:t>C</a:t>
                </a:r>
                <a:endParaRPr lang="zh-TW" altLang="en-US" sz="1200" dirty="0"/>
              </a:p>
            </p:txBody>
          </p:sp>
          <p:sp>
            <p:nvSpPr>
              <p:cNvPr id="200" name="文字方塊 199"/>
              <p:cNvSpPr txBox="1"/>
              <p:nvPr/>
            </p:nvSpPr>
            <p:spPr>
              <a:xfrm>
                <a:off x="6054453" y="2260998"/>
                <a:ext cx="22794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200" dirty="0"/>
                  <a:t>I</a:t>
                </a:r>
                <a:endParaRPr lang="zh-TW" altLang="en-US" sz="1200" dirty="0"/>
              </a:p>
            </p:txBody>
          </p:sp>
          <p:sp>
            <p:nvSpPr>
              <p:cNvPr id="201" name="文字方塊 200"/>
              <p:cNvSpPr txBox="1"/>
              <p:nvPr/>
            </p:nvSpPr>
            <p:spPr>
              <a:xfrm>
                <a:off x="6068515" y="2676663"/>
                <a:ext cx="22794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200" dirty="0"/>
                  <a:t>I</a:t>
                </a:r>
                <a:endParaRPr lang="zh-TW" altLang="en-US" sz="1200" dirty="0"/>
              </a:p>
            </p:txBody>
          </p:sp>
          <p:sp>
            <p:nvSpPr>
              <p:cNvPr id="202" name="文字方塊 201"/>
              <p:cNvSpPr txBox="1"/>
              <p:nvPr/>
            </p:nvSpPr>
            <p:spPr>
              <a:xfrm>
                <a:off x="6068515" y="3107234"/>
                <a:ext cx="22794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200" dirty="0"/>
                  <a:t>I</a:t>
                </a:r>
                <a:endParaRPr lang="zh-TW" altLang="en-US" sz="1200" dirty="0"/>
              </a:p>
            </p:txBody>
          </p:sp>
          <p:sp>
            <p:nvSpPr>
              <p:cNvPr id="203" name="文字方塊 202"/>
              <p:cNvSpPr txBox="1"/>
              <p:nvPr/>
            </p:nvSpPr>
            <p:spPr>
              <a:xfrm>
                <a:off x="6068515" y="3800262"/>
                <a:ext cx="22794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200" dirty="0"/>
                  <a:t>I</a:t>
                </a:r>
                <a:endParaRPr lang="zh-TW" altLang="en-US" sz="1200" dirty="0"/>
              </a:p>
            </p:txBody>
          </p:sp>
          <p:sp>
            <p:nvSpPr>
              <p:cNvPr id="204" name="文字方塊 203"/>
              <p:cNvSpPr txBox="1"/>
              <p:nvPr/>
            </p:nvSpPr>
            <p:spPr>
              <a:xfrm>
                <a:off x="6068515" y="4237518"/>
                <a:ext cx="22794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200" dirty="0"/>
                  <a:t>I</a:t>
                </a:r>
                <a:endParaRPr lang="zh-TW" altLang="en-US" sz="1200" dirty="0"/>
              </a:p>
            </p:txBody>
          </p:sp>
          <p:sp>
            <p:nvSpPr>
              <p:cNvPr id="205" name="文字方塊 204"/>
              <p:cNvSpPr txBox="1"/>
              <p:nvPr/>
            </p:nvSpPr>
            <p:spPr>
              <a:xfrm>
                <a:off x="6074466" y="4643937"/>
                <a:ext cx="22794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200" dirty="0"/>
                  <a:t>I</a:t>
                </a:r>
                <a:endParaRPr lang="zh-TW" altLang="en-US" sz="1200" dirty="0"/>
              </a:p>
            </p:txBody>
          </p:sp>
          <p:sp>
            <p:nvSpPr>
              <p:cNvPr id="206" name="文字方塊 205"/>
              <p:cNvSpPr txBox="1"/>
              <p:nvPr/>
            </p:nvSpPr>
            <p:spPr>
              <a:xfrm>
                <a:off x="3178397" y="3100644"/>
                <a:ext cx="2872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200" dirty="0"/>
                  <a:t>C</a:t>
                </a:r>
                <a:endParaRPr lang="zh-TW" altLang="en-US" sz="1200" dirty="0"/>
              </a:p>
            </p:txBody>
          </p:sp>
          <p:sp>
            <p:nvSpPr>
              <p:cNvPr id="207" name="文字方塊 206"/>
              <p:cNvSpPr txBox="1"/>
              <p:nvPr/>
            </p:nvSpPr>
            <p:spPr>
              <a:xfrm>
                <a:off x="3169910" y="3801837"/>
                <a:ext cx="2872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200" dirty="0"/>
                  <a:t>C</a:t>
                </a:r>
                <a:endParaRPr lang="zh-TW" altLang="en-US" sz="1200" dirty="0"/>
              </a:p>
            </p:txBody>
          </p:sp>
          <p:sp>
            <p:nvSpPr>
              <p:cNvPr id="208" name="文字方塊 207"/>
              <p:cNvSpPr txBox="1"/>
              <p:nvPr/>
            </p:nvSpPr>
            <p:spPr>
              <a:xfrm>
                <a:off x="3178397" y="4224907"/>
                <a:ext cx="2872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200" dirty="0"/>
                  <a:t>C</a:t>
                </a:r>
                <a:endParaRPr lang="zh-TW" altLang="en-US" sz="1200" dirty="0"/>
              </a:p>
            </p:txBody>
          </p:sp>
          <p:sp>
            <p:nvSpPr>
              <p:cNvPr id="209" name="文字方塊 208"/>
              <p:cNvSpPr txBox="1"/>
              <p:nvPr/>
            </p:nvSpPr>
            <p:spPr>
              <a:xfrm>
                <a:off x="3169918" y="4639600"/>
                <a:ext cx="2872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200" dirty="0"/>
                  <a:t>C</a:t>
                </a:r>
                <a:endParaRPr lang="zh-TW" altLang="en-US" sz="1200" dirty="0"/>
              </a:p>
            </p:txBody>
          </p:sp>
          <p:sp>
            <p:nvSpPr>
              <p:cNvPr id="210" name="文字方塊 209"/>
              <p:cNvSpPr txBox="1"/>
              <p:nvPr/>
            </p:nvSpPr>
            <p:spPr>
              <a:xfrm>
                <a:off x="2383010" y="2208261"/>
                <a:ext cx="48763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200" dirty="0"/>
                  <a:t>PAD</a:t>
                </a:r>
                <a:endParaRPr lang="zh-TW" altLang="en-US" sz="1200" dirty="0"/>
              </a:p>
            </p:txBody>
          </p:sp>
          <p:sp>
            <p:nvSpPr>
              <p:cNvPr id="211" name="文字方塊 210"/>
              <p:cNvSpPr txBox="1"/>
              <p:nvPr/>
            </p:nvSpPr>
            <p:spPr>
              <a:xfrm>
                <a:off x="2382692" y="2622868"/>
                <a:ext cx="48763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200" dirty="0"/>
                  <a:t>PAD</a:t>
                </a:r>
                <a:endParaRPr lang="zh-TW" altLang="en-US" sz="1200" dirty="0"/>
              </a:p>
            </p:txBody>
          </p:sp>
          <p:sp>
            <p:nvSpPr>
              <p:cNvPr id="212" name="文字方塊 211"/>
              <p:cNvSpPr txBox="1"/>
              <p:nvPr/>
            </p:nvSpPr>
            <p:spPr>
              <a:xfrm>
                <a:off x="2383010" y="3019536"/>
                <a:ext cx="48763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200" dirty="0"/>
                  <a:t>PAD</a:t>
                </a:r>
                <a:endParaRPr lang="zh-TW" altLang="en-US" sz="1200" dirty="0"/>
              </a:p>
            </p:txBody>
          </p:sp>
          <p:sp>
            <p:nvSpPr>
              <p:cNvPr id="213" name="文字方塊 212"/>
              <p:cNvSpPr txBox="1"/>
              <p:nvPr/>
            </p:nvSpPr>
            <p:spPr>
              <a:xfrm>
                <a:off x="2384041" y="3747329"/>
                <a:ext cx="48763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200" dirty="0"/>
                  <a:t>PAD</a:t>
                </a:r>
                <a:endParaRPr lang="zh-TW" altLang="en-US" sz="1200" dirty="0"/>
              </a:p>
            </p:txBody>
          </p:sp>
          <p:sp>
            <p:nvSpPr>
              <p:cNvPr id="214" name="文字方塊 213"/>
              <p:cNvSpPr txBox="1"/>
              <p:nvPr/>
            </p:nvSpPr>
            <p:spPr>
              <a:xfrm>
                <a:off x="2381767" y="4170437"/>
                <a:ext cx="48763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200" dirty="0"/>
                  <a:t>PAD</a:t>
                </a:r>
                <a:endParaRPr lang="zh-TW" altLang="en-US" sz="1200" dirty="0"/>
              </a:p>
            </p:txBody>
          </p:sp>
          <p:sp>
            <p:nvSpPr>
              <p:cNvPr id="215" name="文字方塊 214"/>
              <p:cNvSpPr txBox="1"/>
              <p:nvPr/>
            </p:nvSpPr>
            <p:spPr>
              <a:xfrm>
                <a:off x="2381275" y="4560129"/>
                <a:ext cx="48763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200" dirty="0"/>
                  <a:t>PAD</a:t>
                </a:r>
                <a:endParaRPr lang="zh-TW" altLang="en-US" sz="1200" dirty="0"/>
              </a:p>
            </p:txBody>
          </p:sp>
          <p:sp>
            <p:nvSpPr>
              <p:cNvPr id="216" name="文字方塊 215"/>
              <p:cNvSpPr txBox="1"/>
              <p:nvPr/>
            </p:nvSpPr>
            <p:spPr>
              <a:xfrm>
                <a:off x="6804557" y="2192821"/>
                <a:ext cx="48763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200" dirty="0"/>
                  <a:t>PAD</a:t>
                </a:r>
                <a:endParaRPr lang="zh-TW" altLang="en-US" sz="1200" dirty="0"/>
              </a:p>
            </p:txBody>
          </p:sp>
          <p:sp>
            <p:nvSpPr>
              <p:cNvPr id="217" name="文字方塊 216"/>
              <p:cNvSpPr txBox="1"/>
              <p:nvPr/>
            </p:nvSpPr>
            <p:spPr>
              <a:xfrm>
                <a:off x="6804239" y="2607428"/>
                <a:ext cx="48763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200" dirty="0"/>
                  <a:t>PAD</a:t>
                </a:r>
                <a:endParaRPr lang="zh-TW" altLang="en-US" sz="1200" dirty="0"/>
              </a:p>
            </p:txBody>
          </p:sp>
          <p:sp>
            <p:nvSpPr>
              <p:cNvPr id="218" name="文字方塊 217"/>
              <p:cNvSpPr txBox="1"/>
              <p:nvPr/>
            </p:nvSpPr>
            <p:spPr>
              <a:xfrm>
                <a:off x="6798105" y="3013401"/>
                <a:ext cx="48763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200" dirty="0"/>
                  <a:t>PAD</a:t>
                </a:r>
                <a:endParaRPr lang="zh-TW" altLang="en-US" sz="1200" dirty="0"/>
              </a:p>
            </p:txBody>
          </p:sp>
          <p:sp>
            <p:nvSpPr>
              <p:cNvPr id="219" name="文字方塊 218"/>
              <p:cNvSpPr txBox="1"/>
              <p:nvPr/>
            </p:nvSpPr>
            <p:spPr>
              <a:xfrm>
                <a:off x="6797305" y="3766611"/>
                <a:ext cx="48763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200" dirty="0"/>
                  <a:t>PAD</a:t>
                </a:r>
                <a:endParaRPr lang="zh-TW" altLang="en-US" sz="1200" dirty="0"/>
              </a:p>
            </p:txBody>
          </p:sp>
          <p:sp>
            <p:nvSpPr>
              <p:cNvPr id="220" name="文字方塊 219"/>
              <p:cNvSpPr txBox="1"/>
              <p:nvPr/>
            </p:nvSpPr>
            <p:spPr>
              <a:xfrm>
                <a:off x="6794588" y="4163133"/>
                <a:ext cx="48763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200" dirty="0"/>
                  <a:t>PAD</a:t>
                </a:r>
                <a:endParaRPr lang="zh-TW" altLang="en-US" sz="1200" dirty="0"/>
              </a:p>
            </p:txBody>
          </p:sp>
          <p:sp>
            <p:nvSpPr>
              <p:cNvPr id="221" name="文字方塊 220"/>
              <p:cNvSpPr txBox="1"/>
              <p:nvPr/>
            </p:nvSpPr>
            <p:spPr>
              <a:xfrm>
                <a:off x="6804239" y="4570291"/>
                <a:ext cx="48763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200" dirty="0"/>
                  <a:t>PAD</a:t>
                </a:r>
                <a:endParaRPr lang="zh-TW" altLang="en-US" sz="1200" dirty="0"/>
              </a:p>
            </p:txBody>
          </p:sp>
        </p:grpSp>
        <p:sp>
          <p:nvSpPr>
            <p:cNvPr id="223" name="文字方塊 222"/>
            <p:cNvSpPr txBox="1"/>
            <p:nvPr/>
          </p:nvSpPr>
          <p:spPr>
            <a:xfrm>
              <a:off x="4295716" y="5329546"/>
              <a:ext cx="10871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b="1" dirty="0"/>
                <a:t>TOP cell</a:t>
              </a:r>
              <a:endParaRPr lang="zh-TW" altLang="en-US" b="1" dirty="0"/>
            </a:p>
          </p:txBody>
        </p:sp>
      </p:grpSp>
      <p:grpSp>
        <p:nvGrpSpPr>
          <p:cNvPr id="227" name="群組 226"/>
          <p:cNvGrpSpPr/>
          <p:nvPr/>
        </p:nvGrpSpPr>
        <p:grpSpPr>
          <a:xfrm>
            <a:off x="7549509" y="2731312"/>
            <a:ext cx="4385202" cy="3860601"/>
            <a:chOff x="7549509" y="2731312"/>
            <a:chExt cx="4385202" cy="3860601"/>
          </a:xfrm>
        </p:grpSpPr>
        <p:pic>
          <p:nvPicPr>
            <p:cNvPr id="58" name="圖片 5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549509" y="3586325"/>
              <a:ext cx="4385202" cy="300558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24" name="橢圓 223"/>
            <p:cNvSpPr/>
            <p:nvPr/>
          </p:nvSpPr>
          <p:spPr>
            <a:xfrm>
              <a:off x="8002758" y="3483379"/>
              <a:ext cx="278675" cy="266852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5" name="文字方塊 224"/>
            <p:cNvSpPr txBox="1"/>
            <p:nvPr/>
          </p:nvSpPr>
          <p:spPr>
            <a:xfrm>
              <a:off x="8142095" y="2731312"/>
              <a:ext cx="2194832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400" dirty="0">
                  <a:solidFill>
                    <a:srgbClr val="FF0000"/>
                  </a:solidFill>
                </a:rPr>
                <a:t>數字代表</a:t>
              </a:r>
              <a:r>
                <a:rPr lang="en-US" altLang="zh-TW" sz="1400" dirty="0">
                  <a:solidFill>
                    <a:srgbClr val="FF0000"/>
                  </a:solidFill>
                </a:rPr>
                <a:t>driving</a:t>
              </a:r>
              <a:r>
                <a:rPr lang="zh-TW" altLang="en-US" sz="1400" dirty="0">
                  <a:solidFill>
                    <a:srgbClr val="FF0000"/>
                  </a:solidFill>
                </a:rPr>
                <a:t>能力</a:t>
              </a:r>
              <a:endParaRPr lang="en-US" altLang="zh-TW" sz="1400" dirty="0">
                <a:solidFill>
                  <a:srgbClr val="FF0000"/>
                </a:solidFill>
              </a:endParaRPr>
            </a:p>
            <a:p>
              <a:r>
                <a:rPr lang="zh-TW" altLang="en-US" sz="1400" dirty="0">
                  <a:solidFill>
                    <a:srgbClr val="FF0000"/>
                  </a:solidFill>
                </a:rPr>
                <a:t>通常選</a:t>
              </a:r>
              <a:r>
                <a:rPr lang="en-US" altLang="zh-TW" sz="1400" dirty="0">
                  <a:solidFill>
                    <a:srgbClr val="FF0000"/>
                  </a:solidFill>
                </a:rPr>
                <a:t>&gt;16</a:t>
              </a:r>
              <a:r>
                <a:rPr lang="zh-TW" altLang="en-US" sz="1400" dirty="0">
                  <a:solidFill>
                    <a:srgbClr val="FF0000"/>
                  </a:solidFill>
                </a:rPr>
                <a:t>以上</a:t>
              </a:r>
              <a:r>
                <a:rPr lang="en-US" altLang="zh-TW" sz="1400" dirty="0">
                  <a:solidFill>
                    <a:srgbClr val="FF0000"/>
                  </a:solidFill>
                </a:rPr>
                <a:t>(16,24..)</a:t>
              </a:r>
            </a:p>
            <a:p>
              <a:r>
                <a:rPr lang="zh-TW" altLang="en-US" sz="1400" dirty="0">
                  <a:solidFill>
                    <a:srgbClr val="FF0000"/>
                  </a:solidFill>
                </a:rPr>
                <a:t>太小跑不到</a:t>
              </a:r>
              <a:r>
                <a:rPr lang="en-US" altLang="zh-TW" sz="1400" dirty="0">
                  <a:solidFill>
                    <a:srgbClr val="FF0000"/>
                  </a:solidFill>
                </a:rPr>
                <a:t>100</a:t>
              </a:r>
              <a:r>
                <a:rPr lang="zh-TW" altLang="en-US" sz="1400" dirty="0">
                  <a:solidFill>
                    <a:srgbClr val="FF0000"/>
                  </a:solidFill>
                </a:rPr>
                <a:t> </a:t>
              </a:r>
              <a:r>
                <a:rPr lang="en-US" altLang="zh-TW" sz="1400" dirty="0">
                  <a:solidFill>
                    <a:srgbClr val="FF0000"/>
                  </a:solidFill>
                </a:rPr>
                <a:t>MHz</a:t>
              </a:r>
              <a:r>
                <a:rPr lang="zh-TW" altLang="en-US" sz="1400" dirty="0">
                  <a:solidFill>
                    <a:srgbClr val="FF0000"/>
                  </a:solidFill>
                </a:rPr>
                <a:t>以上</a:t>
              </a:r>
            </a:p>
          </p:txBody>
        </p:sp>
      </p:grpSp>
      <p:sp>
        <p:nvSpPr>
          <p:cNvPr id="228" name="矩形 227"/>
          <p:cNvSpPr/>
          <p:nvPr/>
        </p:nvSpPr>
        <p:spPr>
          <a:xfrm>
            <a:off x="766354" y="1410789"/>
            <a:ext cx="1027612" cy="304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RTL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29" name="矩形 228"/>
          <p:cNvSpPr/>
          <p:nvPr/>
        </p:nvSpPr>
        <p:spPr>
          <a:xfrm>
            <a:off x="766354" y="1985554"/>
            <a:ext cx="1027612" cy="2743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0" name="文字方塊 229"/>
          <p:cNvSpPr txBox="1"/>
          <p:nvPr/>
        </p:nvSpPr>
        <p:spPr>
          <a:xfrm>
            <a:off x="1022640" y="1941602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DC</a:t>
            </a:r>
            <a:endParaRPr lang="zh-TW" altLang="en-US" dirty="0"/>
          </a:p>
        </p:txBody>
      </p:sp>
      <p:sp>
        <p:nvSpPr>
          <p:cNvPr id="231" name="矩形 230"/>
          <p:cNvSpPr/>
          <p:nvPr/>
        </p:nvSpPr>
        <p:spPr>
          <a:xfrm>
            <a:off x="759251" y="6200502"/>
            <a:ext cx="1027612" cy="304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ICC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32" name="矩形 231"/>
          <p:cNvSpPr/>
          <p:nvPr/>
        </p:nvSpPr>
        <p:spPr>
          <a:xfrm>
            <a:off x="836023" y="2310934"/>
            <a:ext cx="862148" cy="28697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dirty="0">
                <a:solidFill>
                  <a:schemeClr val="tx1"/>
                </a:solidFill>
              </a:rPr>
              <a:t>包</a:t>
            </a:r>
            <a:r>
              <a:rPr lang="en-US" altLang="zh-TW" sz="1200" dirty="0" err="1">
                <a:solidFill>
                  <a:schemeClr val="tx1"/>
                </a:solidFill>
              </a:rPr>
              <a:t>io</a:t>
            </a:r>
            <a:r>
              <a:rPr lang="en-US" altLang="zh-TW" sz="1200" dirty="0">
                <a:solidFill>
                  <a:schemeClr val="tx1"/>
                </a:solidFill>
              </a:rPr>
              <a:t> pad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233" name="矩形 232"/>
          <p:cNvSpPr/>
          <p:nvPr/>
        </p:nvSpPr>
        <p:spPr>
          <a:xfrm>
            <a:off x="836023" y="2728369"/>
            <a:ext cx="862148" cy="28697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100" dirty="0">
                <a:solidFill>
                  <a:schemeClr val="tx1"/>
                </a:solidFill>
              </a:rPr>
              <a:t>dv</a:t>
            </a:r>
            <a:r>
              <a:rPr lang="zh-TW" altLang="en-US" sz="1100" dirty="0">
                <a:solidFill>
                  <a:schemeClr val="tx1"/>
                </a:solidFill>
              </a:rPr>
              <a:t>環境設定</a:t>
            </a:r>
          </a:p>
        </p:txBody>
      </p:sp>
      <p:sp>
        <p:nvSpPr>
          <p:cNvPr id="234" name="矩形 233"/>
          <p:cNvSpPr/>
          <p:nvPr/>
        </p:nvSpPr>
        <p:spPr>
          <a:xfrm>
            <a:off x="836023" y="3145804"/>
            <a:ext cx="862148" cy="28697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100" dirty="0">
                <a:solidFill>
                  <a:schemeClr val="tx1"/>
                </a:solidFill>
              </a:rPr>
              <a:t>read file</a:t>
            </a:r>
            <a:endParaRPr lang="zh-TW" altLang="en-US" sz="1100" dirty="0">
              <a:solidFill>
                <a:schemeClr val="tx1"/>
              </a:solidFill>
            </a:endParaRPr>
          </a:p>
        </p:txBody>
      </p:sp>
      <p:cxnSp>
        <p:nvCxnSpPr>
          <p:cNvPr id="235" name="直線單箭頭接點 234"/>
          <p:cNvCxnSpPr/>
          <p:nvPr/>
        </p:nvCxnSpPr>
        <p:spPr>
          <a:xfrm>
            <a:off x="1264919" y="5937069"/>
            <a:ext cx="0" cy="26561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6" name="直線單箭頭接點 235"/>
          <p:cNvCxnSpPr/>
          <p:nvPr/>
        </p:nvCxnSpPr>
        <p:spPr>
          <a:xfrm>
            <a:off x="1264920" y="1719943"/>
            <a:ext cx="0" cy="26561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7" name="矩形 236"/>
          <p:cNvSpPr/>
          <p:nvPr/>
        </p:nvSpPr>
        <p:spPr>
          <a:xfrm>
            <a:off x="830528" y="3559255"/>
            <a:ext cx="862148" cy="28697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00" dirty="0">
                <a:solidFill>
                  <a:schemeClr val="tx1"/>
                </a:solidFill>
              </a:rPr>
              <a:t>constraints</a:t>
            </a:r>
            <a:endParaRPr lang="zh-TW" altLang="en-US" sz="1100" dirty="0">
              <a:solidFill>
                <a:schemeClr val="tx1"/>
              </a:solidFill>
            </a:endParaRPr>
          </a:p>
        </p:txBody>
      </p:sp>
      <p:sp>
        <p:nvSpPr>
          <p:cNvPr id="238" name="矩形 237"/>
          <p:cNvSpPr/>
          <p:nvPr/>
        </p:nvSpPr>
        <p:spPr>
          <a:xfrm>
            <a:off x="766354" y="1410789"/>
            <a:ext cx="1045028" cy="304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RTL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39" name="矩形 238"/>
          <p:cNvSpPr/>
          <p:nvPr/>
        </p:nvSpPr>
        <p:spPr>
          <a:xfrm>
            <a:off x="759251" y="1985554"/>
            <a:ext cx="1052131" cy="3944983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0" name="文字方塊 239"/>
          <p:cNvSpPr txBox="1"/>
          <p:nvPr/>
        </p:nvSpPr>
        <p:spPr>
          <a:xfrm>
            <a:off x="1022640" y="1941602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DC</a:t>
            </a:r>
            <a:endParaRPr lang="zh-TW" altLang="en-US" dirty="0"/>
          </a:p>
        </p:txBody>
      </p:sp>
      <p:sp>
        <p:nvSpPr>
          <p:cNvPr id="241" name="矩形 240"/>
          <p:cNvSpPr/>
          <p:nvPr/>
        </p:nvSpPr>
        <p:spPr>
          <a:xfrm>
            <a:off x="759251" y="6200502"/>
            <a:ext cx="1052130" cy="304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ICC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42" name="矩形 241"/>
          <p:cNvSpPr/>
          <p:nvPr/>
        </p:nvSpPr>
        <p:spPr>
          <a:xfrm>
            <a:off x="806009" y="2310934"/>
            <a:ext cx="956336" cy="286973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dirty="0">
                <a:solidFill>
                  <a:schemeClr val="tx1"/>
                </a:solidFill>
              </a:rPr>
              <a:t>包</a:t>
            </a:r>
            <a:r>
              <a:rPr lang="en-US" altLang="zh-TW" sz="1200" dirty="0">
                <a:solidFill>
                  <a:schemeClr val="tx1"/>
                </a:solidFill>
              </a:rPr>
              <a:t>IO pad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243" name="矩形 242"/>
          <p:cNvSpPr/>
          <p:nvPr/>
        </p:nvSpPr>
        <p:spPr>
          <a:xfrm>
            <a:off x="806009" y="3145804"/>
            <a:ext cx="956336" cy="2869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100" dirty="0">
                <a:solidFill>
                  <a:schemeClr val="tx1"/>
                </a:solidFill>
              </a:rPr>
              <a:t>read file</a:t>
            </a:r>
            <a:endParaRPr lang="zh-TW" altLang="en-US" sz="1100" dirty="0">
              <a:solidFill>
                <a:schemeClr val="tx1"/>
              </a:solidFill>
            </a:endParaRPr>
          </a:p>
        </p:txBody>
      </p:sp>
      <p:cxnSp>
        <p:nvCxnSpPr>
          <p:cNvPr id="244" name="直線單箭頭接點 243"/>
          <p:cNvCxnSpPr/>
          <p:nvPr/>
        </p:nvCxnSpPr>
        <p:spPr>
          <a:xfrm>
            <a:off x="1264919" y="5937069"/>
            <a:ext cx="0" cy="26561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5" name="直線單箭頭接點 244"/>
          <p:cNvCxnSpPr/>
          <p:nvPr/>
        </p:nvCxnSpPr>
        <p:spPr>
          <a:xfrm>
            <a:off x="1264920" y="1719943"/>
            <a:ext cx="0" cy="26561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6" name="矩形 245"/>
          <p:cNvSpPr/>
          <p:nvPr/>
        </p:nvSpPr>
        <p:spPr>
          <a:xfrm>
            <a:off x="806009" y="3563239"/>
            <a:ext cx="956336" cy="4902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00" dirty="0">
                <a:solidFill>
                  <a:schemeClr val="tx1"/>
                </a:solidFill>
              </a:rPr>
              <a:t>set environment</a:t>
            </a:r>
            <a:endParaRPr lang="zh-TW" altLang="en-US" sz="1100" dirty="0">
              <a:solidFill>
                <a:schemeClr val="tx1"/>
              </a:solidFill>
            </a:endParaRPr>
          </a:p>
        </p:txBody>
      </p:sp>
      <p:sp>
        <p:nvSpPr>
          <p:cNvPr id="247" name="矩形 246"/>
          <p:cNvSpPr/>
          <p:nvPr/>
        </p:nvSpPr>
        <p:spPr>
          <a:xfrm>
            <a:off x="804403" y="4172838"/>
            <a:ext cx="956336" cy="4902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00" dirty="0">
                <a:solidFill>
                  <a:schemeClr val="tx1"/>
                </a:solidFill>
              </a:rPr>
              <a:t>set constraints</a:t>
            </a:r>
            <a:endParaRPr lang="zh-TW" altLang="en-US" sz="1100" dirty="0">
              <a:solidFill>
                <a:schemeClr val="tx1"/>
              </a:solidFill>
            </a:endParaRPr>
          </a:p>
        </p:txBody>
      </p:sp>
      <p:sp>
        <p:nvSpPr>
          <p:cNvPr id="248" name="矩形 247"/>
          <p:cNvSpPr/>
          <p:nvPr/>
        </p:nvSpPr>
        <p:spPr>
          <a:xfrm>
            <a:off x="804403" y="4782437"/>
            <a:ext cx="956336" cy="4902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100" dirty="0">
                <a:solidFill>
                  <a:schemeClr val="tx1"/>
                </a:solidFill>
              </a:rPr>
              <a:t>compile</a:t>
            </a:r>
            <a:endParaRPr lang="zh-TW" altLang="en-US" sz="1100" dirty="0">
              <a:solidFill>
                <a:schemeClr val="tx1"/>
              </a:solidFill>
            </a:endParaRPr>
          </a:p>
        </p:txBody>
      </p:sp>
      <p:sp>
        <p:nvSpPr>
          <p:cNvPr id="249" name="矩形 248"/>
          <p:cNvSpPr/>
          <p:nvPr/>
        </p:nvSpPr>
        <p:spPr>
          <a:xfrm>
            <a:off x="804403" y="5396019"/>
            <a:ext cx="956336" cy="4902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100" dirty="0">
                <a:solidFill>
                  <a:schemeClr val="tx1"/>
                </a:solidFill>
              </a:rPr>
              <a:t>analysis</a:t>
            </a:r>
          </a:p>
          <a:p>
            <a:pPr algn="ctr"/>
            <a:r>
              <a:rPr lang="en-US" altLang="zh-TW" sz="1100" dirty="0">
                <a:solidFill>
                  <a:schemeClr val="tx1"/>
                </a:solidFill>
              </a:rPr>
              <a:t>report</a:t>
            </a:r>
            <a:endParaRPr lang="zh-TW" altLang="en-US" sz="1100" dirty="0">
              <a:solidFill>
                <a:schemeClr val="tx1"/>
              </a:solidFill>
            </a:endParaRPr>
          </a:p>
        </p:txBody>
      </p:sp>
      <p:sp>
        <p:nvSpPr>
          <p:cNvPr id="250" name="矩形 249"/>
          <p:cNvSpPr/>
          <p:nvPr/>
        </p:nvSpPr>
        <p:spPr>
          <a:xfrm>
            <a:off x="806009" y="2728369"/>
            <a:ext cx="956336" cy="2869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900" dirty="0">
                <a:solidFill>
                  <a:schemeClr val="tx1"/>
                </a:solidFill>
              </a:rPr>
              <a:t>Design Setup</a:t>
            </a:r>
            <a:endParaRPr lang="zh-TW" altLang="en-US" sz="9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87526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77511" y="313510"/>
            <a:ext cx="8598907" cy="672845"/>
          </a:xfrm>
        </p:spPr>
        <p:txBody>
          <a:bodyPr/>
          <a:lstStyle/>
          <a:p>
            <a:r>
              <a:rPr lang="en-US" altLang="zh-TW" dirty="0"/>
              <a:t>Rdv - Design Setup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037805" y="1236618"/>
            <a:ext cx="8904799" cy="4804746"/>
          </a:xfrm>
        </p:spPr>
        <p:txBody>
          <a:bodyPr/>
          <a:lstStyle/>
          <a:p>
            <a:r>
              <a:rPr lang="zh-TW" altLang="en-US" dirty="0"/>
              <a:t>只能在有</a:t>
            </a:r>
            <a:r>
              <a:rPr lang="en-US" altLang="zh-TW" dirty="0"/>
              <a:t>.synopsys_dc.setup</a:t>
            </a:r>
            <a:r>
              <a:rPr lang="zh-TW" altLang="en-US" dirty="0"/>
              <a:t>檔的資料夾下</a:t>
            </a:r>
            <a:r>
              <a:rPr lang="en-US" altLang="zh-TW" dirty="0"/>
              <a:t>run</a:t>
            </a:r>
            <a:r>
              <a:rPr lang="zh-TW" altLang="en-US" dirty="0"/>
              <a:t> </a:t>
            </a:r>
            <a:r>
              <a:rPr lang="en-US" altLang="zh-TW" dirty="0">
                <a:solidFill>
                  <a:srgbClr val="FF0000"/>
                </a:solidFill>
              </a:rPr>
              <a:t>Rdv (or dc_shell -</a:t>
            </a:r>
            <a:r>
              <a:rPr lang="en-US" altLang="zh-TW" dirty="0" err="1">
                <a:solidFill>
                  <a:srgbClr val="FF0000"/>
                </a:solidFill>
              </a:rPr>
              <a:t>gui</a:t>
            </a:r>
            <a:r>
              <a:rPr lang="en-US" altLang="zh-TW" dirty="0">
                <a:solidFill>
                  <a:srgbClr val="FF0000"/>
                </a:solidFill>
              </a:rPr>
              <a:t>)</a:t>
            </a: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8953420"/>
              </p:ext>
            </p:extLst>
          </p:nvPr>
        </p:nvGraphicFramePr>
        <p:xfrm>
          <a:off x="2196736" y="1806302"/>
          <a:ext cx="7330624" cy="3915229"/>
        </p:xfrm>
        <a:graphic>
          <a:graphicData uri="http://schemas.openxmlformats.org/drawingml/2006/table">
            <a:tbl>
              <a:tblPr firstRow="1" bandRow="1">
                <a:tableStyleId>{125E5076-3810-47DD-B79F-674D7AD40C01}</a:tableStyleId>
              </a:tblPr>
              <a:tblGrid>
                <a:gridCol w="7330624">
                  <a:extLst>
                    <a:ext uri="{9D8B030D-6E8A-4147-A177-3AD203B41FA5}">
                      <a16:colId xmlns:a16="http://schemas.microsoft.com/office/drawing/2014/main" val="3229321688"/>
                    </a:ext>
                  </a:extLst>
                </a:gridCol>
              </a:tblGrid>
              <a:tr h="45295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.synopsys_dc.setup (0.18um TSMC/ARM</a:t>
                      </a:r>
                      <a:r>
                        <a:rPr lang="zh-TW" altLang="en-US" dirty="0"/>
                        <a:t>為例</a:t>
                      </a:r>
                      <a:r>
                        <a:rPr lang="en-US" altLang="zh-TW" dirty="0"/>
                        <a:t>)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9249214"/>
                  </a:ext>
                </a:extLst>
              </a:tr>
              <a:tr h="3462279">
                <a:tc>
                  <a:txBody>
                    <a:bodyPr/>
                    <a:lstStyle/>
                    <a:p>
                      <a:endParaRPr lang="en-US" altLang="zh-TW" dirty="0"/>
                    </a:p>
                    <a:p>
                      <a:endParaRPr lang="en-US" altLang="zh-TW" dirty="0"/>
                    </a:p>
                    <a:p>
                      <a:endParaRPr lang="en-US" altLang="zh-TW" dirty="0"/>
                    </a:p>
                    <a:p>
                      <a:endParaRPr lang="en-US" altLang="zh-TW" dirty="0"/>
                    </a:p>
                    <a:p>
                      <a:endParaRPr lang="en-US" altLang="zh-TW" dirty="0"/>
                    </a:p>
                    <a:p>
                      <a:endParaRPr lang="en-US" altLang="zh-TW" dirty="0"/>
                    </a:p>
                    <a:p>
                      <a:endParaRPr lang="en-US" altLang="zh-TW" dirty="0"/>
                    </a:p>
                    <a:p>
                      <a:endParaRPr lang="en-US" altLang="zh-TW" dirty="0"/>
                    </a:p>
                    <a:p>
                      <a:endParaRPr lang="en-US" altLang="zh-TW" dirty="0"/>
                    </a:p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2167979"/>
                  </a:ext>
                </a:extLst>
              </a:tr>
            </a:tbl>
          </a:graphicData>
        </a:graphic>
      </p:graphicFrame>
      <p:grpSp>
        <p:nvGrpSpPr>
          <p:cNvPr id="83" name="群組 82"/>
          <p:cNvGrpSpPr/>
          <p:nvPr/>
        </p:nvGrpSpPr>
        <p:grpSpPr>
          <a:xfrm>
            <a:off x="2175042" y="2380396"/>
            <a:ext cx="9499892" cy="4100377"/>
            <a:chOff x="2175042" y="2380396"/>
            <a:chExt cx="9499892" cy="4100377"/>
          </a:xfrm>
        </p:grpSpPr>
        <p:sp>
          <p:nvSpPr>
            <p:cNvPr id="48" name="文字方塊 47"/>
            <p:cNvSpPr txBox="1"/>
            <p:nvPr/>
          </p:nvSpPr>
          <p:spPr>
            <a:xfrm>
              <a:off x="2175042" y="5742109"/>
              <a:ext cx="3067699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zh-TW" altLang="en-US" sz="1400" dirty="0"/>
                <a:t>補充</a:t>
              </a:r>
              <a:r>
                <a:rPr lang="en-US" altLang="zh-TW" sz="1400" dirty="0"/>
                <a:t>1:</a:t>
              </a:r>
            </a:p>
            <a:p>
              <a:r>
                <a:rPr lang="en-US" altLang="zh-TW" sz="1400" dirty="0"/>
                <a:t>.18TSMC</a:t>
              </a:r>
              <a:r>
                <a:rPr lang="zh-TW" altLang="en-US" sz="1400" dirty="0"/>
                <a:t>是由</a:t>
              </a:r>
              <a:r>
                <a:rPr lang="en-US" altLang="zh-TW" sz="1400" dirty="0"/>
                <a:t>ARM</a:t>
              </a:r>
              <a:r>
                <a:rPr lang="zh-TW" altLang="en-US" sz="1400" dirty="0"/>
                <a:t>提供</a:t>
              </a:r>
              <a:r>
                <a:rPr lang="en-US" altLang="zh-TW" sz="1400" dirty="0"/>
                <a:t>cell library</a:t>
              </a:r>
            </a:p>
            <a:p>
              <a:r>
                <a:rPr lang="en-US" altLang="zh-TW" sz="1400" dirty="0"/>
                <a:t>.18UMC</a:t>
              </a:r>
              <a:r>
                <a:rPr lang="zh-TW" altLang="en-US" sz="1400" dirty="0"/>
                <a:t>是由</a:t>
              </a:r>
              <a:r>
                <a:rPr lang="en-US" altLang="zh-TW" sz="1400" dirty="0"/>
                <a:t>Faraday(</a:t>
              </a:r>
              <a:r>
                <a:rPr lang="zh-TW" altLang="en-US" sz="1400" dirty="0"/>
                <a:t>智元科技</a:t>
              </a:r>
              <a:r>
                <a:rPr lang="en-US" altLang="zh-TW" sz="1400" dirty="0"/>
                <a:t>)</a:t>
              </a:r>
              <a:r>
                <a:rPr lang="zh-TW" altLang="en-US" sz="1400" dirty="0"/>
                <a:t>提供</a:t>
              </a:r>
            </a:p>
          </p:txBody>
        </p:sp>
        <p:sp>
          <p:nvSpPr>
            <p:cNvPr id="49" name="文字方塊 48"/>
            <p:cNvSpPr txBox="1"/>
            <p:nvPr/>
          </p:nvSpPr>
          <p:spPr>
            <a:xfrm>
              <a:off x="5771763" y="5692987"/>
              <a:ext cx="1645002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zh-TW" altLang="en-US" sz="1400" dirty="0"/>
                <a:t>補充</a:t>
              </a:r>
              <a:r>
                <a:rPr lang="en-US" altLang="zh-TW" sz="1400" dirty="0"/>
                <a:t>2:</a:t>
              </a:r>
            </a:p>
            <a:p>
              <a:r>
                <a:rPr lang="en-US" altLang="zh-TW" sz="1400" dirty="0"/>
                <a:t>.lib</a:t>
              </a:r>
              <a:r>
                <a:rPr lang="zh-TW" altLang="en-US" sz="1400" dirty="0"/>
                <a:t>檔 </a:t>
              </a:r>
              <a:r>
                <a:rPr lang="en-US" altLang="zh-TW" sz="1400" dirty="0"/>
                <a:t>-&gt;</a:t>
              </a:r>
              <a:r>
                <a:rPr lang="zh-TW" altLang="en-US" sz="1400" dirty="0"/>
                <a:t> </a:t>
              </a:r>
              <a:r>
                <a:rPr lang="en-US" altLang="zh-TW" sz="1400" dirty="0"/>
                <a:t>Cadence</a:t>
              </a:r>
            </a:p>
            <a:p>
              <a:r>
                <a:rPr lang="en-US" altLang="zh-TW" sz="1400" dirty="0"/>
                <a:t>.db</a:t>
              </a:r>
              <a:r>
                <a:rPr lang="zh-TW" altLang="en-US" sz="1400" dirty="0"/>
                <a:t>檔</a:t>
              </a:r>
              <a:r>
                <a:rPr lang="en-US" altLang="zh-TW" sz="1400" dirty="0"/>
                <a:t>-&gt;Synopsys</a:t>
              </a:r>
              <a:endParaRPr lang="zh-TW" altLang="en-US" sz="1400" dirty="0"/>
            </a:p>
          </p:txBody>
        </p:sp>
        <p:grpSp>
          <p:nvGrpSpPr>
            <p:cNvPr id="82" name="群組 81"/>
            <p:cNvGrpSpPr/>
            <p:nvPr/>
          </p:nvGrpSpPr>
          <p:grpSpPr>
            <a:xfrm>
              <a:off x="2295850" y="2380396"/>
              <a:ext cx="9379084" cy="4062568"/>
              <a:chOff x="2295850" y="2380396"/>
              <a:chExt cx="9379084" cy="4062568"/>
            </a:xfrm>
          </p:grpSpPr>
          <p:grpSp>
            <p:nvGrpSpPr>
              <p:cNvPr id="81" name="群組 80"/>
              <p:cNvGrpSpPr/>
              <p:nvPr/>
            </p:nvGrpSpPr>
            <p:grpSpPr>
              <a:xfrm>
                <a:off x="2295850" y="2380396"/>
                <a:ext cx="9376802" cy="3184381"/>
                <a:chOff x="2295850" y="2380396"/>
                <a:chExt cx="9376802" cy="3184381"/>
              </a:xfrm>
            </p:grpSpPr>
            <p:pic>
              <p:nvPicPr>
                <p:cNvPr id="12" name="圖片 11"/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2295850" y="2380396"/>
                  <a:ext cx="7116456" cy="3184381"/>
                </a:xfrm>
                <a:prstGeom prst="rect">
                  <a:avLst/>
                </a:prstGeom>
              </p:spPr>
            </p:pic>
            <p:sp>
              <p:nvSpPr>
                <p:cNvPr id="35" name="圓角矩形 34"/>
                <p:cNvSpPr/>
                <p:nvPr/>
              </p:nvSpPr>
              <p:spPr>
                <a:xfrm>
                  <a:off x="8139254" y="3087434"/>
                  <a:ext cx="3533398" cy="1103114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solidFill>
                    <a:schemeClr val="accent4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en-US" altLang="zh-TW" sz="1200" dirty="0">
                      <a:solidFill>
                        <a:schemeClr val="tx1"/>
                      </a:solidFill>
                    </a:rPr>
                    <a:t>core library: slow.db (Max delay-setup time) </a:t>
                  </a:r>
                </a:p>
                <a:p>
                  <a:r>
                    <a:rPr lang="en-US" altLang="zh-TW" sz="1200" dirty="0">
                      <a:solidFill>
                        <a:schemeClr val="tx1"/>
                      </a:solidFill>
                    </a:rPr>
                    <a:t>                       fast.db (Min delay-hold time)</a:t>
                  </a:r>
                </a:p>
                <a:p>
                  <a:r>
                    <a:rPr lang="en-US" altLang="zh-TW" sz="1200" dirty="0">
                      <a:solidFill>
                        <a:schemeClr val="tx1"/>
                      </a:solidFill>
                    </a:rPr>
                    <a:t>IO pad library: </a:t>
                  </a:r>
                  <a:r>
                    <a:rPr lang="en-US" altLang="zh-TW" sz="1200" dirty="0">
                      <a:solidFill>
                        <a:srgbClr val="FF0000"/>
                      </a:solidFill>
                    </a:rPr>
                    <a:t>tpz</a:t>
                  </a:r>
                  <a:r>
                    <a:rPr lang="en-US" altLang="zh-TW" sz="1200" dirty="0">
                      <a:solidFill>
                        <a:schemeClr val="tx1"/>
                      </a:solidFill>
                    </a:rPr>
                    <a:t>973gvwc.db</a:t>
                  </a:r>
                </a:p>
                <a:p>
                  <a:r>
                    <a:rPr lang="en-US" altLang="zh-TW" sz="1200" dirty="0">
                      <a:solidFill>
                        <a:schemeClr val="tx1"/>
                      </a:solidFill>
                    </a:rPr>
                    <a:t>                           </a:t>
                  </a:r>
                  <a:r>
                    <a:rPr lang="en-US" altLang="zh-TW" sz="1200" dirty="0">
                      <a:solidFill>
                        <a:srgbClr val="FF0000"/>
                      </a:solidFill>
                    </a:rPr>
                    <a:t>tpz</a:t>
                  </a:r>
                  <a:r>
                    <a:rPr lang="en-US" altLang="zh-TW" sz="1200" dirty="0">
                      <a:solidFill>
                        <a:schemeClr val="tx1"/>
                      </a:solidFill>
                    </a:rPr>
                    <a:t>973gvbc.db</a:t>
                  </a:r>
                </a:p>
                <a:p>
                  <a:r>
                    <a:rPr lang="en-US" altLang="zh-TW" sz="1200" dirty="0">
                      <a:solidFill>
                        <a:schemeClr val="tx1"/>
                      </a:solidFill>
                    </a:rPr>
                    <a:t>bounding pad: </a:t>
                  </a:r>
                  <a:r>
                    <a:rPr lang="en-US" altLang="zh-TW" sz="1200" dirty="0">
                      <a:solidFill>
                        <a:srgbClr val="FF0000"/>
                      </a:solidFill>
                    </a:rPr>
                    <a:t>tpb</a:t>
                  </a:r>
                  <a:r>
                    <a:rPr lang="en-US" altLang="zh-TW" sz="1200" dirty="0">
                      <a:solidFill>
                        <a:schemeClr val="tx1"/>
                      </a:solidFill>
                    </a:rPr>
                    <a:t>*</a:t>
                  </a:r>
                  <a:endParaRPr lang="zh-TW" altLang="en-US" sz="1200" dirty="0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80" name="群組 79"/>
                <p:cNvGrpSpPr/>
                <p:nvPr/>
              </p:nvGrpSpPr>
              <p:grpSpPr>
                <a:xfrm>
                  <a:off x="2604184" y="3177827"/>
                  <a:ext cx="6932909" cy="1327293"/>
                  <a:chOff x="2604184" y="3177827"/>
                  <a:chExt cx="6932909" cy="1327293"/>
                </a:xfrm>
              </p:grpSpPr>
              <p:sp>
                <p:nvSpPr>
                  <p:cNvPr id="13" name="文字方塊 12"/>
                  <p:cNvSpPr txBox="1"/>
                  <p:nvPr/>
                </p:nvSpPr>
                <p:spPr>
                  <a:xfrm>
                    <a:off x="2969113" y="3216451"/>
                    <a:ext cx="1300356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zh-TW" altLang="en-US" sz="1200" dirty="0">
                        <a:solidFill>
                          <a:srgbClr val="FF0000"/>
                        </a:solidFill>
                      </a:rPr>
                      <a:t>合成</a:t>
                    </a:r>
                    <a:r>
                      <a:rPr lang="en-US" altLang="zh-TW" sz="1200" dirty="0">
                        <a:solidFill>
                          <a:srgbClr val="FF0000"/>
                        </a:solidFill>
                      </a:rPr>
                      <a:t>mapping</a:t>
                    </a:r>
                    <a:r>
                      <a:rPr lang="zh-TW" altLang="en-US" sz="1200" dirty="0">
                        <a:solidFill>
                          <a:srgbClr val="FF0000"/>
                        </a:solidFill>
                      </a:rPr>
                      <a:t>用</a:t>
                    </a:r>
                  </a:p>
                </p:txBody>
              </p:sp>
              <p:sp>
                <p:nvSpPr>
                  <p:cNvPr id="23" name="手繪多邊形 22"/>
                  <p:cNvSpPr/>
                  <p:nvPr/>
                </p:nvSpPr>
                <p:spPr>
                  <a:xfrm>
                    <a:off x="2896044" y="3177827"/>
                    <a:ext cx="146139" cy="184480"/>
                  </a:xfrm>
                  <a:custGeom>
                    <a:avLst/>
                    <a:gdLst>
                      <a:gd name="connsiteX0" fmla="*/ 0 w 226423"/>
                      <a:gd name="connsiteY0" fmla="*/ 0 h 287383"/>
                      <a:gd name="connsiteX1" fmla="*/ 17418 w 226423"/>
                      <a:gd name="connsiteY1" fmla="*/ 139337 h 287383"/>
                      <a:gd name="connsiteX2" fmla="*/ 34835 w 226423"/>
                      <a:gd name="connsiteY2" fmla="*/ 165463 h 287383"/>
                      <a:gd name="connsiteX3" fmla="*/ 60960 w 226423"/>
                      <a:gd name="connsiteY3" fmla="*/ 182880 h 287383"/>
                      <a:gd name="connsiteX4" fmla="*/ 78378 w 226423"/>
                      <a:gd name="connsiteY4" fmla="*/ 200297 h 287383"/>
                      <a:gd name="connsiteX5" fmla="*/ 174172 w 226423"/>
                      <a:gd name="connsiteY5" fmla="*/ 165463 h 287383"/>
                      <a:gd name="connsiteX6" fmla="*/ 182880 w 226423"/>
                      <a:gd name="connsiteY6" fmla="*/ 139337 h 287383"/>
                      <a:gd name="connsiteX7" fmla="*/ 104503 w 226423"/>
                      <a:gd name="connsiteY7" fmla="*/ 130629 h 287383"/>
                      <a:gd name="connsiteX8" fmla="*/ 95795 w 226423"/>
                      <a:gd name="connsiteY8" fmla="*/ 156754 h 287383"/>
                      <a:gd name="connsiteX9" fmla="*/ 104503 w 226423"/>
                      <a:gd name="connsiteY9" fmla="*/ 226423 h 287383"/>
                      <a:gd name="connsiteX10" fmla="*/ 191589 w 226423"/>
                      <a:gd name="connsiteY10" fmla="*/ 269966 h 287383"/>
                      <a:gd name="connsiteX11" fmla="*/ 217715 w 226423"/>
                      <a:gd name="connsiteY11" fmla="*/ 278674 h 287383"/>
                      <a:gd name="connsiteX12" fmla="*/ 226423 w 226423"/>
                      <a:gd name="connsiteY12" fmla="*/ 287383 h 2873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226423" h="287383">
                        <a:moveTo>
                          <a:pt x="0" y="0"/>
                        </a:moveTo>
                        <a:cubicBezTo>
                          <a:pt x="1663" y="21618"/>
                          <a:pt x="-1381" y="101740"/>
                          <a:pt x="17418" y="139337"/>
                        </a:cubicBezTo>
                        <a:cubicBezTo>
                          <a:pt x="22099" y="148698"/>
                          <a:pt x="27434" y="158062"/>
                          <a:pt x="34835" y="165463"/>
                        </a:cubicBezTo>
                        <a:cubicBezTo>
                          <a:pt x="42236" y="172864"/>
                          <a:pt x="52787" y="176342"/>
                          <a:pt x="60960" y="182880"/>
                        </a:cubicBezTo>
                        <a:cubicBezTo>
                          <a:pt x="67371" y="188009"/>
                          <a:pt x="72572" y="194491"/>
                          <a:pt x="78378" y="200297"/>
                        </a:cubicBezTo>
                        <a:cubicBezTo>
                          <a:pt x="145884" y="192797"/>
                          <a:pt x="150645" y="212520"/>
                          <a:pt x="174172" y="165463"/>
                        </a:cubicBezTo>
                        <a:cubicBezTo>
                          <a:pt x="178277" y="157252"/>
                          <a:pt x="179977" y="148046"/>
                          <a:pt x="182880" y="139337"/>
                        </a:cubicBezTo>
                        <a:cubicBezTo>
                          <a:pt x="154188" y="120209"/>
                          <a:pt x="146622" y="106561"/>
                          <a:pt x="104503" y="130629"/>
                        </a:cubicBezTo>
                        <a:cubicBezTo>
                          <a:pt x="96533" y="135183"/>
                          <a:pt x="98698" y="148046"/>
                          <a:pt x="95795" y="156754"/>
                        </a:cubicBezTo>
                        <a:cubicBezTo>
                          <a:pt x="98698" y="179977"/>
                          <a:pt x="92711" y="206207"/>
                          <a:pt x="104503" y="226423"/>
                        </a:cubicBezTo>
                        <a:cubicBezTo>
                          <a:pt x="123502" y="258993"/>
                          <a:pt x="161154" y="261270"/>
                          <a:pt x="191589" y="269966"/>
                        </a:cubicBezTo>
                        <a:cubicBezTo>
                          <a:pt x="200415" y="272488"/>
                          <a:pt x="209504" y="274569"/>
                          <a:pt x="217715" y="278674"/>
                        </a:cubicBezTo>
                        <a:cubicBezTo>
                          <a:pt x="221387" y="280510"/>
                          <a:pt x="223520" y="284480"/>
                          <a:pt x="226423" y="287383"/>
                        </a:cubicBezTo>
                      </a:path>
                    </a:pathLst>
                  </a:custGeom>
                  <a:noFill/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24" name="文字方塊 23"/>
                  <p:cNvSpPr txBox="1"/>
                  <p:nvPr/>
                </p:nvSpPr>
                <p:spPr>
                  <a:xfrm>
                    <a:off x="5557986" y="3240388"/>
                    <a:ext cx="1252522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TW" sz="1200" dirty="0">
                        <a:solidFill>
                          <a:srgbClr val="FF0000"/>
                        </a:solidFill>
                      </a:rPr>
                      <a:t>wc=worst case</a:t>
                    </a:r>
                    <a:endParaRPr lang="zh-TW" altLang="en-US" sz="1200" dirty="0">
                      <a:solidFill>
                        <a:srgbClr val="FF0000"/>
                      </a:solidFill>
                    </a:endParaRPr>
                  </a:p>
                </p:txBody>
              </p:sp>
              <p:sp>
                <p:nvSpPr>
                  <p:cNvPr id="25" name="橢圓 24"/>
                  <p:cNvSpPr/>
                  <p:nvPr/>
                </p:nvSpPr>
                <p:spPr>
                  <a:xfrm>
                    <a:off x="4923725" y="3296993"/>
                    <a:ext cx="212049" cy="195738"/>
                  </a:xfrm>
                  <a:prstGeom prst="ellipse">
                    <a:avLst/>
                  </a:prstGeom>
                  <a:noFill/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26" name="橢圓 25"/>
                  <p:cNvSpPr/>
                  <p:nvPr/>
                </p:nvSpPr>
                <p:spPr>
                  <a:xfrm>
                    <a:off x="4923725" y="3485028"/>
                    <a:ext cx="212049" cy="195738"/>
                  </a:xfrm>
                  <a:prstGeom prst="ellipse">
                    <a:avLst/>
                  </a:prstGeom>
                  <a:noFill/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27" name="文字方塊 26"/>
                  <p:cNvSpPr txBox="1"/>
                  <p:nvPr/>
                </p:nvSpPr>
                <p:spPr>
                  <a:xfrm>
                    <a:off x="5575403" y="3400304"/>
                    <a:ext cx="1141659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TW" sz="1200" dirty="0">
                        <a:solidFill>
                          <a:srgbClr val="FF0000"/>
                        </a:solidFill>
                      </a:rPr>
                      <a:t>bc=best case</a:t>
                    </a:r>
                    <a:endParaRPr lang="zh-TW" altLang="en-US" sz="1200" dirty="0">
                      <a:solidFill>
                        <a:srgbClr val="FF0000"/>
                      </a:solidFill>
                    </a:endParaRPr>
                  </a:p>
                </p:txBody>
              </p:sp>
              <p:sp>
                <p:nvSpPr>
                  <p:cNvPr id="28" name="文字方塊 27"/>
                  <p:cNvSpPr txBox="1"/>
                  <p:nvPr/>
                </p:nvSpPr>
                <p:spPr>
                  <a:xfrm>
                    <a:off x="2604184" y="3411163"/>
                    <a:ext cx="1439818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zh-TW" altLang="en-US" sz="1200" dirty="0">
                        <a:solidFill>
                          <a:srgbClr val="FF0000"/>
                        </a:solidFill>
                      </a:rPr>
                      <a:t>查詢</a:t>
                    </a:r>
                    <a:r>
                      <a:rPr lang="en-US" altLang="zh-TW" sz="1200" dirty="0">
                        <a:solidFill>
                          <a:srgbClr val="FF0000"/>
                        </a:solidFill>
                      </a:rPr>
                      <a:t>lib</a:t>
                    </a:r>
                    <a:r>
                      <a:rPr lang="zh-TW" altLang="en-US" sz="1200" dirty="0">
                        <a:solidFill>
                          <a:srgbClr val="FF0000"/>
                        </a:solidFill>
                      </a:rPr>
                      <a:t>資料時使用</a:t>
                    </a:r>
                  </a:p>
                </p:txBody>
              </p:sp>
              <p:sp>
                <p:nvSpPr>
                  <p:cNvPr id="30" name="手繪多邊形 29"/>
                  <p:cNvSpPr/>
                  <p:nvPr/>
                </p:nvSpPr>
                <p:spPr>
                  <a:xfrm>
                    <a:off x="2969114" y="3657600"/>
                    <a:ext cx="87595" cy="139337"/>
                  </a:xfrm>
                  <a:custGeom>
                    <a:avLst/>
                    <a:gdLst>
                      <a:gd name="connsiteX0" fmla="*/ 87595 w 87595"/>
                      <a:gd name="connsiteY0" fmla="*/ 139337 h 139337"/>
                      <a:gd name="connsiteX1" fmla="*/ 44052 w 87595"/>
                      <a:gd name="connsiteY1" fmla="*/ 113211 h 139337"/>
                      <a:gd name="connsiteX2" fmla="*/ 9217 w 87595"/>
                      <a:gd name="connsiteY2" fmla="*/ 60960 h 139337"/>
                      <a:gd name="connsiteX3" fmla="*/ 509 w 87595"/>
                      <a:gd name="connsiteY3" fmla="*/ 0 h 1393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7595" h="139337">
                        <a:moveTo>
                          <a:pt x="87595" y="139337"/>
                        </a:moveTo>
                        <a:cubicBezTo>
                          <a:pt x="73081" y="130628"/>
                          <a:pt x="56021" y="125180"/>
                          <a:pt x="44052" y="113211"/>
                        </a:cubicBezTo>
                        <a:cubicBezTo>
                          <a:pt x="29250" y="98409"/>
                          <a:pt x="9217" y="60960"/>
                          <a:pt x="9217" y="60960"/>
                        </a:cubicBezTo>
                        <a:cubicBezTo>
                          <a:pt x="-3163" y="23818"/>
                          <a:pt x="509" y="44014"/>
                          <a:pt x="509" y="0"/>
                        </a:cubicBezTo>
                      </a:path>
                    </a:pathLst>
                  </a:custGeom>
                  <a:noFill/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33" name="橢圓 32"/>
                  <p:cNvSpPr/>
                  <p:nvPr/>
                </p:nvSpPr>
                <p:spPr>
                  <a:xfrm>
                    <a:off x="4144307" y="3776848"/>
                    <a:ext cx="212049" cy="195738"/>
                  </a:xfrm>
                  <a:prstGeom prst="ellipse">
                    <a:avLst/>
                  </a:prstGeom>
                  <a:noFill/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34" name="文字方塊 33"/>
                  <p:cNvSpPr txBox="1"/>
                  <p:nvPr/>
                </p:nvSpPr>
                <p:spPr>
                  <a:xfrm>
                    <a:off x="4262019" y="3632884"/>
                    <a:ext cx="1093569" cy="2616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TW" sz="1050" dirty="0">
                        <a:solidFill>
                          <a:srgbClr val="FF0000"/>
                        </a:solidFill>
                      </a:rPr>
                      <a:t>($:</a:t>
                    </a:r>
                    <a:r>
                      <a:rPr lang="zh-TW" altLang="en-US" sz="1050" dirty="0">
                        <a:solidFill>
                          <a:srgbClr val="FF0000"/>
                        </a:solidFill>
                      </a:rPr>
                      <a:t>變數內容值</a:t>
                    </a:r>
                    <a:r>
                      <a:rPr lang="en-US" altLang="zh-TW" sz="1050" dirty="0">
                        <a:solidFill>
                          <a:srgbClr val="FF0000"/>
                        </a:solidFill>
                      </a:rPr>
                      <a:t>)</a:t>
                    </a:r>
                    <a:endParaRPr lang="zh-TW" altLang="en-US" sz="1050" dirty="0">
                      <a:solidFill>
                        <a:srgbClr val="FF0000"/>
                      </a:solidFill>
                    </a:endParaRPr>
                  </a:p>
                </p:txBody>
              </p:sp>
              <p:cxnSp>
                <p:nvCxnSpPr>
                  <p:cNvPr id="37" name="直線單箭頭接點 36"/>
                  <p:cNvCxnSpPr/>
                  <p:nvPr/>
                </p:nvCxnSpPr>
                <p:spPr>
                  <a:xfrm>
                    <a:off x="5657112" y="3208029"/>
                    <a:ext cx="2482142" cy="0"/>
                  </a:xfrm>
                  <a:prstGeom prst="straightConnector1">
                    <a:avLst/>
                  </a:prstGeom>
                  <a:ln w="28575">
                    <a:solidFill>
                      <a:schemeClr val="accent4">
                        <a:lumMod val="60000"/>
                        <a:lumOff val="40000"/>
                      </a:schemeClr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5" name="文字方塊 44"/>
                  <p:cNvSpPr txBox="1"/>
                  <p:nvPr/>
                </p:nvSpPr>
                <p:spPr>
                  <a:xfrm>
                    <a:off x="6484975" y="4184124"/>
                    <a:ext cx="3052118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TW" sz="1200" dirty="0">
                        <a:solidFill>
                          <a:srgbClr val="FF0000"/>
                        </a:solidFill>
                      </a:rPr>
                      <a:t>design ware library</a:t>
                    </a:r>
                    <a:r>
                      <a:rPr lang="zh-TW" altLang="en-US" sz="1200" dirty="0">
                        <a:solidFill>
                          <a:srgbClr val="FF0000"/>
                        </a:solidFill>
                      </a:rPr>
                      <a:t>的現成</a:t>
                    </a:r>
                    <a:r>
                      <a:rPr lang="en-US" altLang="zh-TW" sz="1200" dirty="0">
                        <a:solidFill>
                          <a:srgbClr val="FF0000"/>
                        </a:solidFill>
                      </a:rPr>
                      <a:t>IP(</a:t>
                    </a:r>
                    <a:r>
                      <a:rPr lang="zh-TW" altLang="en-US" sz="1200" dirty="0">
                        <a:solidFill>
                          <a:srgbClr val="FF0000"/>
                        </a:solidFill>
                      </a:rPr>
                      <a:t>例</a:t>
                    </a:r>
                    <a:r>
                      <a:rPr lang="en-US" altLang="zh-TW" sz="1200" dirty="0">
                        <a:solidFill>
                          <a:srgbClr val="FF0000"/>
                        </a:solidFill>
                      </a:rPr>
                      <a:t>sin, cos…)</a:t>
                    </a:r>
                    <a:endParaRPr lang="zh-TW" altLang="en-US" sz="1200" dirty="0">
                      <a:solidFill>
                        <a:srgbClr val="FF0000"/>
                      </a:solidFill>
                    </a:endParaRPr>
                  </a:p>
                </p:txBody>
              </p:sp>
              <p:sp>
                <p:nvSpPr>
                  <p:cNvPr id="46" name="手繪多邊形 45"/>
                  <p:cNvSpPr/>
                  <p:nvPr/>
                </p:nvSpPr>
                <p:spPr>
                  <a:xfrm>
                    <a:off x="5771763" y="4304164"/>
                    <a:ext cx="748937" cy="104606"/>
                  </a:xfrm>
                  <a:custGeom>
                    <a:avLst/>
                    <a:gdLst>
                      <a:gd name="connsiteX0" fmla="*/ 0 w 748937"/>
                      <a:gd name="connsiteY0" fmla="*/ 8811 h 104606"/>
                      <a:gd name="connsiteX1" fmla="*/ 52251 w 748937"/>
                      <a:gd name="connsiteY1" fmla="*/ 17520 h 104606"/>
                      <a:gd name="connsiteX2" fmla="*/ 104503 w 748937"/>
                      <a:gd name="connsiteY2" fmla="*/ 34937 h 104606"/>
                      <a:gd name="connsiteX3" fmla="*/ 130628 w 748937"/>
                      <a:gd name="connsiteY3" fmla="*/ 43646 h 104606"/>
                      <a:gd name="connsiteX4" fmla="*/ 174171 w 748937"/>
                      <a:gd name="connsiteY4" fmla="*/ 52354 h 104606"/>
                      <a:gd name="connsiteX5" fmla="*/ 200297 w 748937"/>
                      <a:gd name="connsiteY5" fmla="*/ 61063 h 104606"/>
                      <a:gd name="connsiteX6" fmla="*/ 235131 w 748937"/>
                      <a:gd name="connsiteY6" fmla="*/ 69771 h 104606"/>
                      <a:gd name="connsiteX7" fmla="*/ 269966 w 748937"/>
                      <a:gd name="connsiteY7" fmla="*/ 87189 h 104606"/>
                      <a:gd name="connsiteX8" fmla="*/ 330926 w 748937"/>
                      <a:gd name="connsiteY8" fmla="*/ 104606 h 104606"/>
                      <a:gd name="connsiteX9" fmla="*/ 400594 w 748937"/>
                      <a:gd name="connsiteY9" fmla="*/ 87189 h 104606"/>
                      <a:gd name="connsiteX10" fmla="*/ 418011 w 748937"/>
                      <a:gd name="connsiteY10" fmla="*/ 69771 h 104606"/>
                      <a:gd name="connsiteX11" fmla="*/ 470263 w 748937"/>
                      <a:gd name="connsiteY11" fmla="*/ 34937 h 104606"/>
                      <a:gd name="connsiteX12" fmla="*/ 478971 w 748937"/>
                      <a:gd name="connsiteY12" fmla="*/ 8811 h 104606"/>
                      <a:gd name="connsiteX13" fmla="*/ 409303 w 748937"/>
                      <a:gd name="connsiteY13" fmla="*/ 8811 h 104606"/>
                      <a:gd name="connsiteX14" fmla="*/ 418011 w 748937"/>
                      <a:gd name="connsiteY14" fmla="*/ 43646 h 104606"/>
                      <a:gd name="connsiteX15" fmla="*/ 444137 w 748937"/>
                      <a:gd name="connsiteY15" fmla="*/ 52354 h 104606"/>
                      <a:gd name="connsiteX16" fmla="*/ 496388 w 748937"/>
                      <a:gd name="connsiteY16" fmla="*/ 78480 h 104606"/>
                      <a:gd name="connsiteX17" fmla="*/ 609600 w 748937"/>
                      <a:gd name="connsiteY17" fmla="*/ 69771 h 104606"/>
                      <a:gd name="connsiteX18" fmla="*/ 661851 w 748937"/>
                      <a:gd name="connsiteY18" fmla="*/ 61063 h 104606"/>
                      <a:gd name="connsiteX19" fmla="*/ 748937 w 748937"/>
                      <a:gd name="connsiteY19" fmla="*/ 52354 h 1046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748937" h="104606">
                        <a:moveTo>
                          <a:pt x="0" y="8811"/>
                        </a:moveTo>
                        <a:cubicBezTo>
                          <a:pt x="17417" y="11714"/>
                          <a:pt x="35121" y="13237"/>
                          <a:pt x="52251" y="17520"/>
                        </a:cubicBezTo>
                        <a:cubicBezTo>
                          <a:pt x="70062" y="21973"/>
                          <a:pt x="87086" y="29131"/>
                          <a:pt x="104503" y="34937"/>
                        </a:cubicBezTo>
                        <a:cubicBezTo>
                          <a:pt x="113211" y="37840"/>
                          <a:pt x="121627" y="41846"/>
                          <a:pt x="130628" y="43646"/>
                        </a:cubicBezTo>
                        <a:cubicBezTo>
                          <a:pt x="145142" y="46549"/>
                          <a:pt x="159811" y="48764"/>
                          <a:pt x="174171" y="52354"/>
                        </a:cubicBezTo>
                        <a:cubicBezTo>
                          <a:pt x="183077" y="54580"/>
                          <a:pt x="191470" y="58541"/>
                          <a:pt x="200297" y="61063"/>
                        </a:cubicBezTo>
                        <a:cubicBezTo>
                          <a:pt x="211805" y="64351"/>
                          <a:pt x="223520" y="66868"/>
                          <a:pt x="235131" y="69771"/>
                        </a:cubicBezTo>
                        <a:cubicBezTo>
                          <a:pt x="246743" y="75577"/>
                          <a:pt x="258033" y="82075"/>
                          <a:pt x="269966" y="87189"/>
                        </a:cubicBezTo>
                        <a:cubicBezTo>
                          <a:pt x="287453" y="94683"/>
                          <a:pt x="313255" y="100188"/>
                          <a:pt x="330926" y="104606"/>
                        </a:cubicBezTo>
                        <a:cubicBezTo>
                          <a:pt x="340285" y="102734"/>
                          <a:pt x="387208" y="95220"/>
                          <a:pt x="400594" y="87189"/>
                        </a:cubicBezTo>
                        <a:cubicBezTo>
                          <a:pt x="407635" y="82965"/>
                          <a:pt x="411442" y="74697"/>
                          <a:pt x="418011" y="69771"/>
                        </a:cubicBezTo>
                        <a:cubicBezTo>
                          <a:pt x="434757" y="57211"/>
                          <a:pt x="470263" y="34937"/>
                          <a:pt x="470263" y="34937"/>
                        </a:cubicBezTo>
                        <a:cubicBezTo>
                          <a:pt x="473166" y="26228"/>
                          <a:pt x="483076" y="17022"/>
                          <a:pt x="478971" y="8811"/>
                        </a:cubicBezTo>
                        <a:cubicBezTo>
                          <a:pt x="469234" y="-10663"/>
                          <a:pt x="412778" y="8116"/>
                          <a:pt x="409303" y="8811"/>
                        </a:cubicBezTo>
                        <a:cubicBezTo>
                          <a:pt x="412206" y="20423"/>
                          <a:pt x="410534" y="34300"/>
                          <a:pt x="418011" y="43646"/>
                        </a:cubicBezTo>
                        <a:cubicBezTo>
                          <a:pt x="423745" y="50814"/>
                          <a:pt x="435926" y="48249"/>
                          <a:pt x="444137" y="52354"/>
                        </a:cubicBezTo>
                        <a:cubicBezTo>
                          <a:pt x="511675" y="86122"/>
                          <a:pt x="430713" y="56587"/>
                          <a:pt x="496388" y="78480"/>
                        </a:cubicBezTo>
                        <a:cubicBezTo>
                          <a:pt x="534125" y="75577"/>
                          <a:pt x="571959" y="73733"/>
                          <a:pt x="609600" y="69771"/>
                        </a:cubicBezTo>
                        <a:cubicBezTo>
                          <a:pt x="627160" y="67923"/>
                          <a:pt x="644330" y="63253"/>
                          <a:pt x="661851" y="61063"/>
                        </a:cubicBezTo>
                        <a:cubicBezTo>
                          <a:pt x="690799" y="57445"/>
                          <a:pt x="748937" y="52354"/>
                          <a:pt x="748937" y="52354"/>
                        </a:cubicBezTo>
                      </a:path>
                    </a:pathLst>
                  </a:custGeom>
                  <a:noFill/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cxnSp>
                <p:nvCxnSpPr>
                  <p:cNvPr id="51" name="直線接點 50"/>
                  <p:cNvCxnSpPr/>
                  <p:nvPr/>
                </p:nvCxnSpPr>
                <p:spPr>
                  <a:xfrm>
                    <a:off x="5135774" y="4101737"/>
                    <a:ext cx="925392" cy="0"/>
                  </a:xfrm>
                  <a:prstGeom prst="line">
                    <a:avLst/>
                  </a:prstGeom>
                  <a:ln>
                    <a:solidFill>
                      <a:schemeClr val="accent3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5"/>
                  </a:lnRef>
                  <a:fillRef idx="0">
                    <a:schemeClr val="accent5"/>
                  </a:fillRef>
                  <a:effectRef idx="0">
                    <a:schemeClr val="accent5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2" name="文字方塊 51"/>
                  <p:cNvSpPr txBox="1"/>
                  <p:nvPr/>
                </p:nvSpPr>
                <p:spPr>
                  <a:xfrm>
                    <a:off x="6010635" y="3963060"/>
                    <a:ext cx="1320554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TW" sz="1200" dirty="0">
                        <a:solidFill>
                          <a:schemeClr val="accent3">
                            <a:lumMod val="75000"/>
                          </a:schemeClr>
                        </a:solidFill>
                      </a:rPr>
                      <a:t>Synopsys</a:t>
                    </a:r>
                    <a:r>
                      <a:rPr lang="zh-TW" altLang="en-US" sz="1200" dirty="0">
                        <a:solidFill>
                          <a:schemeClr val="accent3">
                            <a:lumMod val="75000"/>
                          </a:schemeClr>
                        </a:solidFill>
                      </a:rPr>
                      <a:t>內建的</a:t>
                    </a:r>
                  </a:p>
                </p:txBody>
              </p:sp>
              <p:sp>
                <p:nvSpPr>
                  <p:cNvPr id="54" name="文字方塊 53"/>
                  <p:cNvSpPr txBox="1"/>
                  <p:nvPr/>
                </p:nvSpPr>
                <p:spPr>
                  <a:xfrm>
                    <a:off x="2779149" y="4228121"/>
                    <a:ext cx="1374094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zh-TW" altLang="en-US" sz="1200" dirty="0">
                        <a:solidFill>
                          <a:srgbClr val="FF0000"/>
                        </a:solidFill>
                      </a:rPr>
                      <a:t>產生</a:t>
                    </a:r>
                    <a:r>
                      <a:rPr lang="en-US" altLang="zh-TW" sz="1200" dirty="0">
                        <a:solidFill>
                          <a:srgbClr val="FF0000"/>
                        </a:solidFill>
                      </a:rPr>
                      <a:t>schematic</a:t>
                    </a:r>
                    <a:r>
                      <a:rPr lang="zh-TW" altLang="en-US" sz="1200" dirty="0">
                        <a:solidFill>
                          <a:srgbClr val="FF0000"/>
                        </a:solidFill>
                      </a:rPr>
                      <a:t>用</a:t>
                    </a:r>
                  </a:p>
                </p:txBody>
              </p:sp>
              <p:sp>
                <p:nvSpPr>
                  <p:cNvPr id="55" name="手繪多邊形 54"/>
                  <p:cNvSpPr/>
                  <p:nvPr/>
                </p:nvSpPr>
                <p:spPr>
                  <a:xfrm>
                    <a:off x="2777965" y="4049486"/>
                    <a:ext cx="104572" cy="304800"/>
                  </a:xfrm>
                  <a:custGeom>
                    <a:avLst/>
                    <a:gdLst>
                      <a:gd name="connsiteX0" fmla="*/ 87155 w 104572"/>
                      <a:gd name="connsiteY0" fmla="*/ 0 h 304800"/>
                      <a:gd name="connsiteX1" fmla="*/ 43612 w 104572"/>
                      <a:gd name="connsiteY1" fmla="*/ 34834 h 304800"/>
                      <a:gd name="connsiteX2" fmla="*/ 17486 w 104572"/>
                      <a:gd name="connsiteY2" fmla="*/ 87085 h 304800"/>
                      <a:gd name="connsiteX3" fmla="*/ 69 w 104572"/>
                      <a:gd name="connsiteY3" fmla="*/ 113211 h 304800"/>
                      <a:gd name="connsiteX4" fmla="*/ 8778 w 104572"/>
                      <a:gd name="connsiteY4" fmla="*/ 200297 h 304800"/>
                      <a:gd name="connsiteX5" fmla="*/ 61029 w 104572"/>
                      <a:gd name="connsiteY5" fmla="*/ 217714 h 304800"/>
                      <a:gd name="connsiteX6" fmla="*/ 87155 w 104572"/>
                      <a:gd name="connsiteY6" fmla="*/ 200297 h 304800"/>
                      <a:gd name="connsiteX7" fmla="*/ 104572 w 104572"/>
                      <a:gd name="connsiteY7" fmla="*/ 130628 h 304800"/>
                      <a:gd name="connsiteX8" fmla="*/ 61029 w 104572"/>
                      <a:gd name="connsiteY8" fmla="*/ 148045 h 304800"/>
                      <a:gd name="connsiteX9" fmla="*/ 43612 w 104572"/>
                      <a:gd name="connsiteY9" fmla="*/ 200297 h 304800"/>
                      <a:gd name="connsiteX10" fmla="*/ 52321 w 104572"/>
                      <a:gd name="connsiteY10" fmla="*/ 261257 h 304800"/>
                      <a:gd name="connsiteX11" fmla="*/ 87155 w 104572"/>
                      <a:gd name="connsiteY11" fmla="*/ 304800 h 3048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04572" h="304800">
                        <a:moveTo>
                          <a:pt x="87155" y="0"/>
                        </a:moveTo>
                        <a:cubicBezTo>
                          <a:pt x="72641" y="11611"/>
                          <a:pt x="56755" y="21691"/>
                          <a:pt x="43612" y="34834"/>
                        </a:cubicBezTo>
                        <a:cubicBezTo>
                          <a:pt x="18657" y="59789"/>
                          <a:pt x="31651" y="58756"/>
                          <a:pt x="17486" y="87085"/>
                        </a:cubicBezTo>
                        <a:cubicBezTo>
                          <a:pt x="12805" y="96446"/>
                          <a:pt x="5875" y="104502"/>
                          <a:pt x="69" y="113211"/>
                        </a:cubicBezTo>
                        <a:cubicBezTo>
                          <a:pt x="2972" y="142240"/>
                          <a:pt x="-5922" y="175098"/>
                          <a:pt x="8778" y="200297"/>
                        </a:cubicBezTo>
                        <a:cubicBezTo>
                          <a:pt x="18029" y="216155"/>
                          <a:pt x="61029" y="217714"/>
                          <a:pt x="61029" y="217714"/>
                        </a:cubicBezTo>
                        <a:cubicBezTo>
                          <a:pt x="69738" y="211908"/>
                          <a:pt x="82474" y="209658"/>
                          <a:pt x="87155" y="200297"/>
                        </a:cubicBezTo>
                        <a:cubicBezTo>
                          <a:pt x="97860" y="178886"/>
                          <a:pt x="104572" y="130628"/>
                          <a:pt x="104572" y="130628"/>
                        </a:cubicBezTo>
                        <a:cubicBezTo>
                          <a:pt x="74249" y="120521"/>
                          <a:pt x="77003" y="112104"/>
                          <a:pt x="61029" y="148045"/>
                        </a:cubicBezTo>
                        <a:cubicBezTo>
                          <a:pt x="53573" y="164822"/>
                          <a:pt x="43612" y="200297"/>
                          <a:pt x="43612" y="200297"/>
                        </a:cubicBezTo>
                        <a:cubicBezTo>
                          <a:pt x="46515" y="220617"/>
                          <a:pt x="46423" y="241596"/>
                          <a:pt x="52321" y="261257"/>
                        </a:cubicBezTo>
                        <a:cubicBezTo>
                          <a:pt x="57029" y="276952"/>
                          <a:pt x="75879" y="293524"/>
                          <a:pt x="87155" y="304800"/>
                        </a:cubicBezTo>
                      </a:path>
                    </a:pathLst>
                  </a:custGeom>
                  <a:noFill/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</p:grpSp>
          </p:grpSp>
          <p:sp>
            <p:nvSpPr>
              <p:cNvPr id="53" name="圓角矩形 52"/>
              <p:cNvSpPr/>
              <p:nvPr/>
            </p:nvSpPr>
            <p:spPr>
              <a:xfrm>
                <a:off x="8139254" y="4843345"/>
                <a:ext cx="3535680" cy="1599619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57" name="文字方塊 56"/>
          <p:cNvSpPr txBox="1"/>
          <p:nvPr/>
        </p:nvSpPr>
        <p:spPr>
          <a:xfrm>
            <a:off x="6484975" y="4400313"/>
            <a:ext cx="383310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100" dirty="0">
                <a:solidFill>
                  <a:srgbClr val="FF0000"/>
                </a:solidFill>
              </a:rPr>
              <a:t>(path: cad/synopsys/synthesis/cur/dw/doc/datasheets)</a:t>
            </a:r>
            <a:endParaRPr lang="zh-TW" altLang="en-US" sz="1100" dirty="0">
              <a:solidFill>
                <a:srgbClr val="FF0000"/>
              </a:solidFill>
            </a:endParaRPr>
          </a:p>
        </p:txBody>
      </p:sp>
      <p:graphicFrame>
        <p:nvGraphicFramePr>
          <p:cNvPr id="58" name="表格 5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7726689"/>
              </p:ext>
            </p:extLst>
          </p:nvPr>
        </p:nvGraphicFramePr>
        <p:xfrm>
          <a:off x="8356624" y="5193935"/>
          <a:ext cx="2368611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89537">
                  <a:extLst>
                    <a:ext uri="{9D8B030D-6E8A-4147-A177-3AD203B41FA5}">
                      <a16:colId xmlns:a16="http://schemas.microsoft.com/office/drawing/2014/main" val="964864740"/>
                    </a:ext>
                  </a:extLst>
                </a:gridCol>
                <a:gridCol w="789537">
                  <a:extLst>
                    <a:ext uri="{9D8B030D-6E8A-4147-A177-3AD203B41FA5}">
                      <a16:colId xmlns:a16="http://schemas.microsoft.com/office/drawing/2014/main" val="2902642273"/>
                    </a:ext>
                  </a:extLst>
                </a:gridCol>
                <a:gridCol w="789537">
                  <a:extLst>
                    <a:ext uri="{9D8B030D-6E8A-4147-A177-3AD203B41FA5}">
                      <a16:colId xmlns:a16="http://schemas.microsoft.com/office/drawing/2014/main" val="1650290496"/>
                    </a:ext>
                  </a:extLst>
                </a:gridCol>
              </a:tblGrid>
              <a:tr h="252168">
                <a:tc>
                  <a:txBody>
                    <a:bodyPr/>
                    <a:lstStyle/>
                    <a:p>
                      <a:r>
                        <a:rPr lang="en-US" altLang="zh-TW" sz="1200" dirty="0"/>
                        <a:t>Name</a:t>
                      </a:r>
                      <a:endParaRPr lang="zh-TW" altLang="en-US" sz="12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Temp</a:t>
                      </a:r>
                      <a:endParaRPr lang="zh-TW" altLang="en-US" sz="12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Volt</a:t>
                      </a:r>
                      <a:endParaRPr lang="zh-TW" altLang="en-US" sz="12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2701197"/>
                  </a:ext>
                </a:extLst>
              </a:tr>
              <a:tr h="252168">
                <a:tc>
                  <a:txBody>
                    <a:bodyPr/>
                    <a:lstStyle/>
                    <a:p>
                      <a:r>
                        <a:rPr lang="en-US" altLang="zh-TW" sz="1200" dirty="0"/>
                        <a:t>slow</a:t>
                      </a:r>
                      <a:endParaRPr lang="zh-TW" altLang="en-US" sz="12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125</a:t>
                      </a:r>
                      <a:endParaRPr lang="zh-TW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1.62</a:t>
                      </a:r>
                      <a:endParaRPr lang="zh-TW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4175409"/>
                  </a:ext>
                </a:extLst>
              </a:tr>
              <a:tr h="252168">
                <a:tc>
                  <a:txBody>
                    <a:bodyPr/>
                    <a:lstStyle/>
                    <a:p>
                      <a:r>
                        <a:rPr lang="en-US" altLang="zh-TW" sz="1200" dirty="0"/>
                        <a:t>typical</a:t>
                      </a:r>
                      <a:endParaRPr lang="zh-TW" altLang="en-US" sz="12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25</a:t>
                      </a:r>
                      <a:endParaRPr lang="zh-TW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1.8</a:t>
                      </a:r>
                      <a:endParaRPr lang="zh-TW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439411"/>
                  </a:ext>
                </a:extLst>
              </a:tr>
              <a:tr h="252168">
                <a:tc>
                  <a:txBody>
                    <a:bodyPr/>
                    <a:lstStyle/>
                    <a:p>
                      <a:r>
                        <a:rPr lang="en-US" altLang="zh-TW" sz="1200" dirty="0"/>
                        <a:t>fast</a:t>
                      </a:r>
                      <a:endParaRPr lang="zh-TW" altLang="en-US" sz="12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-40</a:t>
                      </a:r>
                      <a:endParaRPr lang="zh-TW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1.98</a:t>
                      </a:r>
                      <a:endParaRPr lang="zh-TW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1325578"/>
                  </a:ext>
                </a:extLst>
              </a:tr>
            </a:tbl>
          </a:graphicData>
        </a:graphic>
      </p:graphicFrame>
      <p:sp>
        <p:nvSpPr>
          <p:cNvPr id="59" name="文字方塊 58"/>
          <p:cNvSpPr txBox="1"/>
          <p:nvPr/>
        </p:nvSpPr>
        <p:spPr>
          <a:xfrm>
            <a:off x="8299641" y="4843345"/>
            <a:ext cx="11701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wc v.s. bc</a:t>
            </a:r>
            <a:endParaRPr lang="zh-TW" altLang="en-US" dirty="0"/>
          </a:p>
        </p:txBody>
      </p:sp>
      <p:sp>
        <p:nvSpPr>
          <p:cNvPr id="66" name="弧形箭號 (左彎) 65"/>
          <p:cNvSpPr/>
          <p:nvPr/>
        </p:nvSpPr>
        <p:spPr>
          <a:xfrm>
            <a:off x="10812983" y="5913119"/>
            <a:ext cx="178809" cy="327349"/>
          </a:xfrm>
          <a:prstGeom prst="curvedLef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67" name="弧形箭號 (左彎) 66"/>
          <p:cNvSpPr/>
          <p:nvPr/>
        </p:nvSpPr>
        <p:spPr>
          <a:xfrm flipV="1">
            <a:off x="10823929" y="5546948"/>
            <a:ext cx="178809" cy="327349"/>
          </a:xfrm>
          <a:prstGeom prst="curvedLef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68" name="文字方塊 67"/>
          <p:cNvSpPr txBox="1"/>
          <p:nvPr/>
        </p:nvSpPr>
        <p:spPr>
          <a:xfrm>
            <a:off x="10942605" y="5547215"/>
            <a:ext cx="6286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/>
              <a:t>-10%</a:t>
            </a:r>
            <a:endParaRPr lang="zh-TW" altLang="en-US" sz="1400" dirty="0"/>
          </a:p>
        </p:txBody>
      </p:sp>
      <p:sp>
        <p:nvSpPr>
          <p:cNvPr id="69" name="文字方塊 68"/>
          <p:cNvSpPr txBox="1"/>
          <p:nvPr/>
        </p:nvSpPr>
        <p:spPr>
          <a:xfrm>
            <a:off x="10914552" y="5922904"/>
            <a:ext cx="6848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/>
              <a:t>+10%</a:t>
            </a:r>
            <a:endParaRPr lang="zh-TW" altLang="en-US" sz="1400" dirty="0"/>
          </a:p>
        </p:txBody>
      </p:sp>
      <p:sp>
        <p:nvSpPr>
          <p:cNvPr id="107" name="矩形 106"/>
          <p:cNvSpPr/>
          <p:nvPr/>
        </p:nvSpPr>
        <p:spPr>
          <a:xfrm>
            <a:off x="766354" y="1410789"/>
            <a:ext cx="1027612" cy="304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RTL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08" name="矩形 107"/>
          <p:cNvSpPr/>
          <p:nvPr/>
        </p:nvSpPr>
        <p:spPr>
          <a:xfrm>
            <a:off x="766354" y="1985554"/>
            <a:ext cx="1027612" cy="2743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9" name="文字方塊 108"/>
          <p:cNvSpPr txBox="1"/>
          <p:nvPr/>
        </p:nvSpPr>
        <p:spPr>
          <a:xfrm>
            <a:off x="1022640" y="1941602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DC</a:t>
            </a:r>
            <a:endParaRPr lang="zh-TW" altLang="en-US" dirty="0"/>
          </a:p>
        </p:txBody>
      </p:sp>
      <p:sp>
        <p:nvSpPr>
          <p:cNvPr id="110" name="矩形 109"/>
          <p:cNvSpPr/>
          <p:nvPr/>
        </p:nvSpPr>
        <p:spPr>
          <a:xfrm>
            <a:off x="759251" y="6200502"/>
            <a:ext cx="1027612" cy="304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ICC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11" name="矩形 110"/>
          <p:cNvSpPr/>
          <p:nvPr/>
        </p:nvSpPr>
        <p:spPr>
          <a:xfrm>
            <a:off x="836023" y="2310934"/>
            <a:ext cx="862148" cy="28697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dirty="0">
                <a:solidFill>
                  <a:schemeClr val="tx1"/>
                </a:solidFill>
              </a:rPr>
              <a:t>包</a:t>
            </a:r>
            <a:r>
              <a:rPr lang="en-US" altLang="zh-TW" sz="1200" dirty="0" err="1">
                <a:solidFill>
                  <a:schemeClr val="tx1"/>
                </a:solidFill>
              </a:rPr>
              <a:t>io</a:t>
            </a:r>
            <a:r>
              <a:rPr lang="en-US" altLang="zh-TW" sz="1200" dirty="0">
                <a:solidFill>
                  <a:schemeClr val="tx1"/>
                </a:solidFill>
              </a:rPr>
              <a:t> pad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112" name="矩形 111"/>
          <p:cNvSpPr/>
          <p:nvPr/>
        </p:nvSpPr>
        <p:spPr>
          <a:xfrm>
            <a:off x="836023" y="2728369"/>
            <a:ext cx="862148" cy="28697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100" dirty="0">
                <a:solidFill>
                  <a:schemeClr val="tx1"/>
                </a:solidFill>
              </a:rPr>
              <a:t>dv</a:t>
            </a:r>
            <a:r>
              <a:rPr lang="zh-TW" altLang="en-US" sz="1100" dirty="0">
                <a:solidFill>
                  <a:schemeClr val="tx1"/>
                </a:solidFill>
              </a:rPr>
              <a:t>環境設定</a:t>
            </a:r>
          </a:p>
        </p:txBody>
      </p:sp>
      <p:sp>
        <p:nvSpPr>
          <p:cNvPr id="113" name="矩形 112"/>
          <p:cNvSpPr/>
          <p:nvPr/>
        </p:nvSpPr>
        <p:spPr>
          <a:xfrm>
            <a:off x="836023" y="3145804"/>
            <a:ext cx="862148" cy="28697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100" dirty="0">
                <a:solidFill>
                  <a:schemeClr val="tx1"/>
                </a:solidFill>
              </a:rPr>
              <a:t>read file</a:t>
            </a:r>
            <a:endParaRPr lang="zh-TW" altLang="en-US" sz="1100" dirty="0">
              <a:solidFill>
                <a:schemeClr val="tx1"/>
              </a:solidFill>
            </a:endParaRPr>
          </a:p>
        </p:txBody>
      </p:sp>
      <p:cxnSp>
        <p:nvCxnSpPr>
          <p:cNvPr id="114" name="直線單箭頭接點 113"/>
          <p:cNvCxnSpPr/>
          <p:nvPr/>
        </p:nvCxnSpPr>
        <p:spPr>
          <a:xfrm>
            <a:off x="1264919" y="5937069"/>
            <a:ext cx="0" cy="26561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5" name="直線單箭頭接點 114"/>
          <p:cNvCxnSpPr/>
          <p:nvPr/>
        </p:nvCxnSpPr>
        <p:spPr>
          <a:xfrm>
            <a:off x="1264920" y="1719943"/>
            <a:ext cx="0" cy="26561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6" name="矩形 115"/>
          <p:cNvSpPr/>
          <p:nvPr/>
        </p:nvSpPr>
        <p:spPr>
          <a:xfrm>
            <a:off x="830528" y="3559255"/>
            <a:ext cx="862148" cy="28697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00" dirty="0">
                <a:solidFill>
                  <a:schemeClr val="tx1"/>
                </a:solidFill>
              </a:rPr>
              <a:t>constraints</a:t>
            </a:r>
            <a:endParaRPr lang="zh-TW" altLang="en-US" sz="1100" dirty="0">
              <a:solidFill>
                <a:schemeClr val="tx1"/>
              </a:solidFill>
            </a:endParaRPr>
          </a:p>
        </p:txBody>
      </p:sp>
      <p:sp>
        <p:nvSpPr>
          <p:cNvPr id="117" name="矩形 116"/>
          <p:cNvSpPr/>
          <p:nvPr/>
        </p:nvSpPr>
        <p:spPr>
          <a:xfrm>
            <a:off x="766354" y="1410789"/>
            <a:ext cx="1045028" cy="304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RTL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18" name="矩形 117"/>
          <p:cNvSpPr/>
          <p:nvPr/>
        </p:nvSpPr>
        <p:spPr>
          <a:xfrm>
            <a:off x="759251" y="1985554"/>
            <a:ext cx="1052131" cy="3944983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9" name="文字方塊 118"/>
          <p:cNvSpPr txBox="1"/>
          <p:nvPr/>
        </p:nvSpPr>
        <p:spPr>
          <a:xfrm>
            <a:off x="1022640" y="1941602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DC</a:t>
            </a:r>
            <a:endParaRPr lang="zh-TW" altLang="en-US" dirty="0"/>
          </a:p>
        </p:txBody>
      </p:sp>
      <p:sp>
        <p:nvSpPr>
          <p:cNvPr id="120" name="矩形 119"/>
          <p:cNvSpPr/>
          <p:nvPr/>
        </p:nvSpPr>
        <p:spPr>
          <a:xfrm>
            <a:off x="759251" y="6200502"/>
            <a:ext cx="1052130" cy="304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ICC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21" name="矩形 120"/>
          <p:cNvSpPr/>
          <p:nvPr/>
        </p:nvSpPr>
        <p:spPr>
          <a:xfrm>
            <a:off x="806009" y="2310934"/>
            <a:ext cx="956336" cy="28697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dirty="0">
                <a:solidFill>
                  <a:schemeClr val="tx1"/>
                </a:solidFill>
              </a:rPr>
              <a:t>包</a:t>
            </a:r>
            <a:r>
              <a:rPr lang="en-US" altLang="zh-TW" sz="1200" dirty="0">
                <a:solidFill>
                  <a:schemeClr val="tx1"/>
                </a:solidFill>
              </a:rPr>
              <a:t>IO pad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122" name="矩形 121"/>
          <p:cNvSpPr/>
          <p:nvPr/>
        </p:nvSpPr>
        <p:spPr>
          <a:xfrm>
            <a:off x="806009" y="3145804"/>
            <a:ext cx="956336" cy="2869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100" dirty="0">
                <a:solidFill>
                  <a:schemeClr val="tx1"/>
                </a:solidFill>
              </a:rPr>
              <a:t>read file</a:t>
            </a:r>
            <a:endParaRPr lang="zh-TW" altLang="en-US" sz="1100" dirty="0">
              <a:solidFill>
                <a:schemeClr val="tx1"/>
              </a:solidFill>
            </a:endParaRPr>
          </a:p>
        </p:txBody>
      </p:sp>
      <p:cxnSp>
        <p:nvCxnSpPr>
          <p:cNvPr id="123" name="直線單箭頭接點 122"/>
          <p:cNvCxnSpPr/>
          <p:nvPr/>
        </p:nvCxnSpPr>
        <p:spPr>
          <a:xfrm>
            <a:off x="1264919" y="5937069"/>
            <a:ext cx="0" cy="26561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4" name="直線單箭頭接點 123"/>
          <p:cNvCxnSpPr/>
          <p:nvPr/>
        </p:nvCxnSpPr>
        <p:spPr>
          <a:xfrm>
            <a:off x="1264920" y="1719943"/>
            <a:ext cx="0" cy="26561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5" name="矩形 124"/>
          <p:cNvSpPr/>
          <p:nvPr/>
        </p:nvSpPr>
        <p:spPr>
          <a:xfrm>
            <a:off x="806009" y="3563239"/>
            <a:ext cx="956336" cy="4902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00" dirty="0">
                <a:solidFill>
                  <a:schemeClr val="tx1"/>
                </a:solidFill>
              </a:rPr>
              <a:t>set environment</a:t>
            </a:r>
            <a:endParaRPr lang="zh-TW" altLang="en-US" sz="1100" dirty="0">
              <a:solidFill>
                <a:schemeClr val="tx1"/>
              </a:solidFill>
            </a:endParaRPr>
          </a:p>
        </p:txBody>
      </p:sp>
      <p:sp>
        <p:nvSpPr>
          <p:cNvPr id="126" name="矩形 125"/>
          <p:cNvSpPr/>
          <p:nvPr/>
        </p:nvSpPr>
        <p:spPr>
          <a:xfrm>
            <a:off x="804403" y="4172838"/>
            <a:ext cx="956336" cy="4902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00" dirty="0">
                <a:solidFill>
                  <a:schemeClr val="tx1"/>
                </a:solidFill>
              </a:rPr>
              <a:t>set constraints</a:t>
            </a:r>
            <a:endParaRPr lang="zh-TW" altLang="en-US" sz="1100" dirty="0">
              <a:solidFill>
                <a:schemeClr val="tx1"/>
              </a:solidFill>
            </a:endParaRPr>
          </a:p>
        </p:txBody>
      </p:sp>
      <p:sp>
        <p:nvSpPr>
          <p:cNvPr id="127" name="矩形 126"/>
          <p:cNvSpPr/>
          <p:nvPr/>
        </p:nvSpPr>
        <p:spPr>
          <a:xfrm>
            <a:off x="804403" y="4782437"/>
            <a:ext cx="956336" cy="4902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100" dirty="0">
                <a:solidFill>
                  <a:schemeClr val="tx1"/>
                </a:solidFill>
              </a:rPr>
              <a:t>compile</a:t>
            </a:r>
            <a:endParaRPr lang="zh-TW" altLang="en-US" sz="1100" dirty="0">
              <a:solidFill>
                <a:schemeClr val="tx1"/>
              </a:solidFill>
            </a:endParaRPr>
          </a:p>
        </p:txBody>
      </p:sp>
      <p:sp>
        <p:nvSpPr>
          <p:cNvPr id="128" name="矩形 127"/>
          <p:cNvSpPr/>
          <p:nvPr/>
        </p:nvSpPr>
        <p:spPr>
          <a:xfrm>
            <a:off x="804403" y="5396019"/>
            <a:ext cx="956336" cy="4902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100" dirty="0">
                <a:solidFill>
                  <a:schemeClr val="tx1"/>
                </a:solidFill>
              </a:rPr>
              <a:t>analysis</a:t>
            </a:r>
          </a:p>
          <a:p>
            <a:pPr algn="ctr"/>
            <a:r>
              <a:rPr lang="en-US" altLang="zh-TW" sz="1100" dirty="0">
                <a:solidFill>
                  <a:schemeClr val="tx1"/>
                </a:solidFill>
              </a:rPr>
              <a:t>report</a:t>
            </a:r>
            <a:endParaRPr lang="zh-TW" altLang="en-US" sz="1100" dirty="0">
              <a:solidFill>
                <a:schemeClr val="tx1"/>
              </a:solidFill>
            </a:endParaRPr>
          </a:p>
        </p:txBody>
      </p:sp>
      <p:sp>
        <p:nvSpPr>
          <p:cNvPr id="129" name="矩形 128"/>
          <p:cNvSpPr/>
          <p:nvPr/>
        </p:nvSpPr>
        <p:spPr>
          <a:xfrm>
            <a:off x="806009" y="2728369"/>
            <a:ext cx="956336" cy="286973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900" dirty="0">
                <a:solidFill>
                  <a:schemeClr val="tx1"/>
                </a:solidFill>
              </a:rPr>
              <a:t>Design Setup</a:t>
            </a:r>
            <a:endParaRPr lang="zh-TW" altLang="en-US" sz="9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3667464"/>
      </p:ext>
    </p:extLst>
  </p:cSld>
  <p:clrMapOvr>
    <a:masterClrMapping/>
  </p:clrMapOvr>
</p:sld>
</file>

<file path=ppt/theme/theme1.xml><?xml version="1.0" encoding="utf-8"?>
<a:theme xmlns:a="http://schemas.openxmlformats.org/drawingml/2006/main" name="多面向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Microsoft JhengHei UI">
      <a:majorFont>
        <a:latin typeface="Microsoft JhengHei UI"/>
        <a:ea typeface="Microsoft JhengHei UI"/>
        <a:cs typeface=""/>
      </a:majorFont>
      <a:minorFont>
        <a:latin typeface="Microsoft JhengHei UI"/>
        <a:ea typeface="Microsoft JhengHei UI"/>
        <a:cs typeface="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lesStrategy_FacetGreenTheme_16x9_TP103418064" id="{F603BFB1-11DF-4227-8F78-DFB6E6A3794F}" vid="{ACF71F8F-BA3C-4B03-BE54-5A5BE7D31FBE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A6836B0F-2395-43B9-BBEF-90A78CA70F2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2164</TotalTime>
  <Words>3934</Words>
  <Application>Microsoft Office PowerPoint</Application>
  <PresentationFormat>寬螢幕</PresentationFormat>
  <Paragraphs>1045</Paragraphs>
  <Slides>54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54</vt:i4>
      </vt:variant>
    </vt:vector>
  </HeadingPairs>
  <TitlesOfParts>
    <vt:vector size="60" baseType="lpstr">
      <vt:lpstr>Microsoft JhengHei UI</vt:lpstr>
      <vt:lpstr>Arial</vt:lpstr>
      <vt:lpstr>Calibri</vt:lpstr>
      <vt:lpstr>Wingdings</vt:lpstr>
      <vt:lpstr>Wingdings 3</vt:lpstr>
      <vt:lpstr>多面向</vt:lpstr>
      <vt:lpstr>TSRI 教育性晶片下線流程</vt:lpstr>
      <vt:lpstr>Flow Chart</vt:lpstr>
      <vt:lpstr>ICC後步驟</vt:lpstr>
      <vt:lpstr>RTL</vt:lpstr>
      <vt:lpstr>RTL 不可合成 (DC不給過)</vt:lpstr>
      <vt:lpstr>Run ncverilog</vt:lpstr>
      <vt:lpstr>DC</vt:lpstr>
      <vt:lpstr>包IO pad (T18)</vt:lpstr>
      <vt:lpstr>Rdv - Design Setup</vt:lpstr>
      <vt:lpstr>Read File - Scripts</vt:lpstr>
      <vt:lpstr>Set Environment</vt:lpstr>
      <vt:lpstr>Set input delay and output delay</vt:lpstr>
      <vt:lpstr>Set Environment - Scripts</vt:lpstr>
      <vt:lpstr>Set Constraints</vt:lpstr>
      <vt:lpstr>Compile</vt:lpstr>
      <vt:lpstr>計算gate counts</vt:lpstr>
      <vt:lpstr>report_power</vt:lpstr>
      <vt:lpstr>report_timing</vt:lpstr>
      <vt:lpstr>DC simulation</vt:lpstr>
      <vt:lpstr>ICC</vt:lpstr>
      <vt:lpstr>Design Setup</vt:lpstr>
      <vt:lpstr>Create Starting Floorplan (T18)</vt:lpstr>
      <vt:lpstr>io.tdf</vt:lpstr>
      <vt:lpstr>Create Starting Floorplan (T18)</vt:lpstr>
      <vt:lpstr>Course Placement</vt:lpstr>
      <vt:lpstr>Analyze Congestion</vt:lpstr>
      <vt:lpstr>Optimize Congestion</vt:lpstr>
      <vt:lpstr>Synthesis Network Power</vt:lpstr>
      <vt:lpstr>Analyze IR drop</vt:lpstr>
      <vt:lpstr>Synthesis Network Power</vt:lpstr>
      <vt:lpstr>Placement</vt:lpstr>
      <vt:lpstr>Placement – congestion problem</vt:lpstr>
      <vt:lpstr>CTS – Clock Tree Synthesis</vt:lpstr>
      <vt:lpstr>Routing</vt:lpstr>
      <vt:lpstr>Check DRC rules</vt:lpstr>
      <vt:lpstr>DFM – Design For Manufacturing</vt:lpstr>
      <vt:lpstr>打text</vt:lpstr>
      <vt:lpstr>打text</vt:lpstr>
      <vt:lpstr>Add Bounding Pad</vt:lpstr>
      <vt:lpstr>Export</vt:lpstr>
      <vt:lpstr>Post Simulation</vt:lpstr>
      <vt:lpstr>Tape Out &amp; Qserver</vt:lpstr>
      <vt:lpstr>Add Bounding Pad(T18)</vt:lpstr>
      <vt:lpstr>Add Bounding Pad(T18)</vt:lpstr>
      <vt:lpstr>Add Bounding Pad(T18)</vt:lpstr>
      <vt:lpstr>Add Bounding Pad(T18)</vt:lpstr>
      <vt:lpstr>LVS</vt:lpstr>
      <vt:lpstr>Qentry DRC – 真layout DRC</vt:lpstr>
      <vt:lpstr>DRC </vt:lpstr>
      <vt:lpstr>TSRI V93000</vt:lpstr>
      <vt:lpstr>Vector file</vt:lpstr>
      <vt:lpstr>產生vector tb參考</vt:lpstr>
      <vt:lpstr>Timing file (不用準備)</vt:lpstr>
      <vt:lpstr>Prepare for DUT Board Connection</vt:lpstr>
    </vt:vector>
  </TitlesOfParts>
  <Company>HP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TSRI 晶片下線流程</dc:title>
  <dc:creator>HP</dc:creator>
  <cp:keywords/>
  <cp:lastModifiedBy>培聖 吳</cp:lastModifiedBy>
  <cp:revision>151</cp:revision>
  <dcterms:created xsi:type="dcterms:W3CDTF">2020-09-15T02:52:46Z</dcterms:created>
  <dcterms:modified xsi:type="dcterms:W3CDTF">2024-05-09T09:36:51Z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TC034180659991</vt:lpwstr>
  </property>
</Properties>
</file>